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Lst>
  <p:sldSz cy="5143500" cx="9144000"/>
  <p:notesSz cx="6858000" cy="9144000"/>
  <p:embeddedFontLst>
    <p:embeddedFont>
      <p:font typeface="Roboto"/>
      <p:regular r:id="rId214"/>
      <p:bold r:id="rId215"/>
      <p:italic r:id="rId216"/>
      <p:boldItalic r:id="rId2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18" roundtripDataSignature="AMtx7mj2iqjFmW8HmBs3qb0V4Xffs12f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A961B6-E908-4363-9A95-3A935B625892}">
  <a:tblStyle styleId="{F7A961B6-E908-4363-9A95-3A935B62589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217" Type="http://schemas.openxmlformats.org/officeDocument/2006/relationships/font" Target="fonts/Roboto-boldItalic.fntdata"/><Relationship Id="rId216" Type="http://schemas.openxmlformats.org/officeDocument/2006/relationships/font" Target="fonts/Roboto-italic.fntdata"/><Relationship Id="rId215" Type="http://schemas.openxmlformats.org/officeDocument/2006/relationships/font" Target="fonts/Roboto-bold.fntdata"/><Relationship Id="rId214" Type="http://schemas.openxmlformats.org/officeDocument/2006/relationships/font" Target="fonts/Roboto-regular.fntdata"/><Relationship Id="rId218" Type="http://customschemas.google.com/relationships/presentationmetadata" Target="metadata"/><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 name="Google Shape;52;p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 name="Google Shape;138;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2088bfd18f8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0" name="Google Shape;1120;g2088bfd18f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088bfd18f8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0" name="Google Shape;1130;g2088bfd18f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088bfd18f8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0" name="Google Shape;1140;g2088bfd18f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2088bfd18f8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0" name="Google Shape;1150;g2088bfd18f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88bfd18f8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0" name="Google Shape;1160;g2088bfd18f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c5bba16794_0_4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0" name="Google Shape;1170;g1c5bba16794_0_4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c5bba16794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9" name="Google Shape;1179;g1c5bba16794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1c5bba16794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1" name="Google Shape;1191;g1c5bba16794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1c5bba16794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2" name="Google Shape;1202;g1c5bba16794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c5bba16794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5" name="Google Shape;1215;g1c5bba16794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c5bba16794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7" name="Google Shape;1227;g1c5bba16794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c5bba16794_0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9" name="Google Shape;1239;g1c5bba16794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1c5bba16794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1" name="Google Shape;1251;g1c5bba16794_0_3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1f292153326_1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0" name="Google Shape;1260;g1f292153326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1f292153326_1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0" name="Google Shape;1270;g1f292153326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1f292153326_1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0" name="Google Shape;1280;g1f292153326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f292153326_1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0" name="Google Shape;1290;g1f292153326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f2950a2708_1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0" name="Google Shape;1300;g1f2950a2708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1f2950a2708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0" name="Google Shape;1310;g1f2950a2708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1f2950a2708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0" name="Google Shape;1320;g1f2950a2708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1f2950a2708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9" name="Google Shape;1329;g1f2950a270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1f2950a2708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2" name="Google Shape;1342;g1f2950a270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1f2950a2708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2" name="Google Shape;1352;g1f2950a2708_1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1f2950a2708_1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1" name="Google Shape;1361;g1f2950a2708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1f2950a2708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1" name="Google Shape;1371;g1f2950a2708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1f2950a2708_1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1" name="Google Shape;1381;g1f2950a2708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1f2950a2708_1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2" name="Google Shape;1392;g1f2950a2708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f2950a2708_1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4" name="Google Shape;1404;g1f2950a2708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f2950a2708_1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4" name="Google Shape;1414;g1f2950a2708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1f2950a2708_1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5" name="Google Shape;1425;g1f2950a2708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1f2950a2708_1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6" name="Google Shape;1436;g1f2950a2708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1f2950a2708_1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7" name="Google Shape;1447;g1f2950a2708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f283ece798_1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8" name="Google Shape;1458;g1f283ece798_1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1f283ece798_1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7" name="Google Shape;1467;g1f283ece798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1f283ece798_1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7" name="Google Shape;1477;g1f283ece798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1f283ece798_1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7" name="Google Shape;1487;g1f283ece798_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1f283ece798_1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7" name="Google Shape;1497;g1f283ece798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1f283ece798_1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7" name="Google Shape;1507;g1f283ece798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1f283ece798_1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7" name="Google Shape;1517;g1f283ece798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1f283ece798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6" name="Google Shape;1526;g1f283ece79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1f283ece798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5" name="Google Shape;1535;g1f283ece79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1f283ece798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5" name="Google Shape;1545;g1f283ece79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1f283ece798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4" name="Google Shape;1554;g1f283ece79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1f283ece798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4" name="Google Shape;1564;g1f283ece79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1f283ece798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4" name="Google Shape;1574;g1f283ece79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1f283ece798_1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4" name="Google Shape;1584;g1f283ece798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5" name="Google Shape;1595;p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1f283ece798_1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4" name="Google Shape;1604;g1f283ece798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1f283ece798_1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4" name="Google Shape;1614;g1f283ece798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1f283ece798_1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4" name="Google Shape;1624;g1f283ece798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 name="Google Shape;188;p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1f283ece798_1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4" name="Google Shape;1634;g1f283ece798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1f283ece798_1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4" name="Google Shape;1644;g1f283ece798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1f2950a2708_1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5" name="Google Shape;1655;g1f2950a2708_1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1f2950a2708_1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4" name="Google Shape;1664;g1f2950a2708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1f283ece79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5" name="Google Shape;1675;g1f283ece79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1f283ece798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6" name="Google Shape;1686;g1f283ece798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1f283ece798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7" name="Google Shape;1697;g1f283ece798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1f283ece798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8" name="Google Shape;1708;g1f283ece798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1f283ece798_1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9" name="Google Shape;1719;g1f283ece798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1f283ece798_1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0" name="Google Shape;1730;g1f283ece798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 name="Google Shape;19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20c29f65fb6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1" name="Google Shape;1741;g20c29f65fb6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1c5b60f80b6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0" name="Google Shape;1750;g1c5b60f80b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20c29f65fb6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60" name="Google Shape;1760;g20c29f65fb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1c5b60f80b6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0" name="Google Shape;1770;g1c5b60f80b6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g20c29f65fb6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0" name="Google Shape;1780;g20c29f65fb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20c29f65fb6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0" name="Google Shape;1790;g20c29f65fb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20c29f65fb6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0" name="Google Shape;1800;g20c29f65fb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20c29f65fb6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0" name="Google Shape;1810;g20c29f65fb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20c29f65fb6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0" name="Google Shape;1820;g20c29f65fb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g20c29f65fb6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0" name="Google Shape;1830;g20c29f65fb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20c29f65fb6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0" name="Google Shape;1840;g20c29f65fb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20c29f65fb6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0" name="Google Shape;1850;g20c29f65fb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20c29f65fb6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0" name="Google Shape;1860;g20c29f65fb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1f2950a2708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0" name="Google Shape;1870;g1f2950a270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g1c5b60f80b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9" name="Google Shape;1879;g1c5b60f80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20c29f65fb6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9" name="Google Shape;1889;g20c29f65fb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20c29f65fb6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9" name="Google Shape;1899;g20c29f65fb6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20c29f65fb6_0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9" name="Google Shape;1909;g20c29f65fb6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20c29f65fb6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9" name="Google Shape;1919;g20c29f65fb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20c29f65fb6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9" name="Google Shape;1929;g20c29f65fb6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20c29f65fb6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9" name="Google Shape;1939;g20c29f65fb6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20c29f65fb6_0_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9" name="Google Shape;1949;g20c29f65fb6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20c29f65fb6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9" name="Google Shape;1959;g20c29f65fb6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20c29f65fb6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9" name="Google Shape;1969;g20c29f65fb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20c29f65fb6_0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79" name="Google Shape;1979;g20c29f65fb6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g20c29f65fb6_0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89" name="Google Shape;1989;g20c29f65fb6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g20c29f65fb6_0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9" name="Google Shape;1999;g20c29f65fb6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20c29f65fb6_0_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9" name="Google Shape;2009;g20c29f65fb6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g20c29f65fb6_0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9" name="Google Shape;2019;g20c29f65fb6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20c29f65fb6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9" name="Google Shape;2029;g20c29f65fb6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7" name="Google Shape;22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20c29f65fb6_0_4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39" name="Google Shape;2039;g20c29f65fb6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20c29f65fb6_0_4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9" name="Google Shape;2049;g20c29f65fb6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g20c29f65fb6_0_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59" name="Google Shape;2059;g20c29f65fb6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g20c29f65fb6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9" name="Google Shape;2069;g20c29f65fb6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20c29f65fb6_0_4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9" name="Google Shape;2079;g20c29f65fb6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20c29f65fb6_0_4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9" name="Google Shape;2089;g20c29f65fb6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20c29f65fb6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99" name="Google Shape;2099;g20c29f65fb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1c5b60f80b6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9" name="Google Shape;2109;g1c5b60f80b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g1c5b60f80b6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9" name="Google Shape;2119;g1c5b60f80b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g1c5b60f80b6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9" name="Google Shape;2129;g1c5b60f80b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 name="Google Shape;64;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 name="Google Shape;239;p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20c29f65fb6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8" name="Google Shape;2138;g20c29f65fb6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20c29f65fb6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7" name="Google Shape;2147;g20c29f65fb6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20c29f65fb6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7" name="Google Shape;2157;g20c29f65fb6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g20c29f65fb6_0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7" name="Google Shape;2167;g20c29f65fb6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g20c29f65fb6_0_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7" name="Google Shape;2177;g20c29f65fb6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g20c29f65fb6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7" name="Google Shape;2187;g20c29f65fb6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1c5b60f80b6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7" name="Google Shape;2197;g1c5b60f80b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5" name="Shape 2205"/>
        <p:cNvGrpSpPr/>
        <p:nvPr/>
      </p:nvGrpSpPr>
      <p:grpSpPr>
        <a:xfrm>
          <a:off x="0" y="0"/>
          <a:ext cx="0" cy="0"/>
          <a:chOff x="0" y="0"/>
          <a:chExt cx="0" cy="0"/>
        </a:xfrm>
      </p:grpSpPr>
      <p:sp>
        <p:nvSpPr>
          <p:cNvPr id="2206" name="Google Shape;2206;g1c5b60f80b6_0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7" name="Google Shape;2207;g1c5b60f80b6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c5b60f80b6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 name="Google Shape;248;g1c5b60f80b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c5b60f80b6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g1c5b60f80b6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c5b60f80b6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 name="Google Shape;272;g1c5b60f80b6_0_2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c5b60f80b6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1" name="Google Shape;281;g1c5b60f80b6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c5b60f80b6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g1c5b60f80b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c5b60f80b6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4" name="Google Shape;304;g1c5b60f80b6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c5b60f80b6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g1c5b60f80b6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c5b60f80b6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7" name="Google Shape;327;g1c5b60f80b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c5b60f80b6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8" name="Google Shape;338;g1c5b60f80b6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 name="Google Shape;7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c5b60f80b6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0" name="Google Shape;350;g1c5b60f80b6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c9031fab84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0" name="Google Shape;360;g1c9031fab8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p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9" name="Google Shape;37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c5bba16794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2" name="Google Shape;392;g1c5bba1679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c5bba16794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5" name="Google Shape;405;g1c5bba1679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c5bba16794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8" name="Google Shape;418;g1c5bba1679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c5bba16794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 name="Google Shape;431;g1c5bba1679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c5bba16794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3" name="Google Shape;443;g1c5bba1679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c5bba16794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5" name="Google Shape;455;g1c5bba16794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7" name="Google Shape;467;p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d06bd3f3c5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6" name="Google Shape;476;g1d06bd3f3c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d06bd3f3c5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g1d06bd3f3c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d06bd3f3c5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 name="Google Shape;498;g1d06bd3f3c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d06bd3f3c5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9" name="Google Shape;509;g1d06bd3f3c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d06bd3f3c5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3" name="Google Shape;523;g1d06bd3f3c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d06bd3f3c5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5" name="Google Shape;535;g1d06bd3f3c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d06bd3f3c5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7" name="Google Shape;547;g1d06bd3f3c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d06bd3f3c5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9" name="Google Shape;559;g1d06bd3f3c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d06bd3f3c5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1" name="Google Shape;571;g1d06bd3f3c5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 name="Google Shape;9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d06bd3f3c5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0" name="Google Shape;580;g1d06bd3f3c5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d06bd3f3c5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0" name="Google Shape;590;g1d06bd3f3c5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d06bd3f3c5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0" name="Google Shape;600;g1d06bd3f3c5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d06bd3f3c5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0" name="Google Shape;610;g1d06bd3f3c5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d06bd3f3c5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0" name="Google Shape;620;g1d06bd3f3c5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d06bd3f3c5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1" name="Google Shape;631;g1d06bd3f3c5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c9031fab84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1" name="Google Shape;641;g1c9031fab84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c5bba16794_0_4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0" name="Google Shape;650;g1c5bba16794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c5bba16794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1" name="Google Shape;661;g1c5bba16794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c5bba16794_0_5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5" name="Google Shape;675;g1c5bba16794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 name="Google Shape;10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c9031fab84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5" name="Google Shape;685;g1c9031fab8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c9031fab84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7" name="Google Shape;697;g1c9031fab8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c9031fab84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9" name="Google Shape;709;g1c9031fab8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c9031fab84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1" name="Google Shape;721;g1c9031fab8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c9031fab84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3" name="Google Shape;733;g1c9031fab84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c9031fab84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6" name="Google Shape;746;g1c9031fab84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c9031fab84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5" name="Google Shape;755;g1c9031fab84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c9031fab84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6" name="Google Shape;766;g1c9031fab84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c5b60f80b6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5" name="Google Shape;775;g1c5b60f80b6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c9031fab84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6" name="Google Shape;786;g1c9031fab84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 name="Google Shape;10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c9031fab84_0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1" name="Google Shape;801;g1c9031fab84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c9031fab84_0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3" name="Google Shape;813;g1c9031fab84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c9031fab84_0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8" name="Google Shape;828;g1c9031fab84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c9031fab84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0" name="Google Shape;840;g1c9031fab84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c9031fab84_0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2" name="Google Shape;852;g1c9031fab84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c9031fab84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3" name="Google Shape;863;g1c9031fab84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c9031fab84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4" name="Google Shape;874;g1c9031fab84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d06bd3f3c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5" name="Google Shape;885;g1d06bd3f3c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c9031fab84_0_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4" name="Google Shape;894;g1c9031fab84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c925dff354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6" name="Google Shape;906;g1c925dff35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 name="Google Shape;11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c925dff354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7" name="Google Shape;917;g1c925dff35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c925dff35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9" name="Google Shape;929;g1c925dff3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c925dff354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2" name="Google Shape;942;g1c925dff35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c925dff354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4" name="Google Shape;954;g1c925dff35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c9031fab84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4" name="Google Shape;964;g1c9031fab84_0_3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c925dff354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3" name="Google Shape;973;g1c925dff35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c925dff354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3" name="Google Shape;983;g1c925dff35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c925dff354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3" name="Google Shape;993;g1c925dff35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c925dff354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5" name="Google Shape;1005;g1c925dff35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c925dff354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6" name="Google Shape;1016;g1c925dff354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 name="Google Shape;12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d06bd3f3c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d06bd3f3c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c5bba16794_0_5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1" name="Google Shape;1031;g1c5bba16794_0_5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c5bba16794_0_5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0" name="Google Shape;1040;g1c5bba16794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c5bba16794_0_6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9" name="Google Shape;1049;g1c5bba16794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c5bba16794_0_6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0" name="Google Shape;1060;g1c5bba16794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c5bba16794_0_6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2" name="Google Shape;1072;g1c5bba16794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1c5bba16794_0_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1" name="Google Shape;1081;g1c5bba16794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c5bba16794_0_6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0" name="Google Shape;1090;g1c5bba16794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088bfd18f8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0" name="Google Shape;1100;g2088bfd18f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088bfd18f8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0" name="Google Shape;1110;g2088bfd18f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5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5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5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 name="Shape 13"/>
        <p:cNvGrpSpPr/>
        <p:nvPr/>
      </p:nvGrpSpPr>
      <p:grpSpPr>
        <a:xfrm>
          <a:off x="0" y="0"/>
          <a:ext cx="0" cy="0"/>
          <a:chOff x="0" y="0"/>
          <a:chExt cx="0" cy="0"/>
        </a:xfrm>
      </p:grpSpPr>
      <p:sp>
        <p:nvSpPr>
          <p:cNvPr id="14" name="Google Shape;14;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4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4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4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5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5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5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5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5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5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2.png"/><Relationship Id="rId4" Type="http://schemas.openxmlformats.org/officeDocument/2006/relationships/image" Target="../media/image55.png"/><Relationship Id="rId5" Type="http://schemas.openxmlformats.org/officeDocument/2006/relationships/image" Target="../media/image5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2.png"/><Relationship Id="rId4" Type="http://schemas.openxmlformats.org/officeDocument/2006/relationships/image" Target="../media/image5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2.png"/><Relationship Id="rId4" Type="http://schemas.openxmlformats.org/officeDocument/2006/relationships/image" Target="../media/image65.png"/><Relationship Id="rId5" Type="http://schemas.openxmlformats.org/officeDocument/2006/relationships/image" Target="../media/image6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2.png"/><Relationship Id="rId4" Type="http://schemas.openxmlformats.org/officeDocument/2006/relationships/image" Target="../media/image60.png"/><Relationship Id="rId5"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2.png"/><Relationship Id="rId4" Type="http://schemas.openxmlformats.org/officeDocument/2006/relationships/image" Target="../media/image58.png"/><Relationship Id="rId5" Type="http://schemas.openxmlformats.org/officeDocument/2006/relationships/image" Target="../media/image6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2.png"/><Relationship Id="rId4" Type="http://schemas.openxmlformats.org/officeDocument/2006/relationships/image" Target="../media/image58.png"/><Relationship Id="rId5" Type="http://schemas.openxmlformats.org/officeDocument/2006/relationships/image" Target="../media/image6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2.png"/><Relationship Id="rId4" Type="http://schemas.openxmlformats.org/officeDocument/2006/relationships/image" Target="../media/image67.png"/><Relationship Id="rId5" Type="http://schemas.openxmlformats.org/officeDocument/2006/relationships/image" Target="../media/image6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2.png"/><Relationship Id="rId4" Type="http://schemas.openxmlformats.org/officeDocument/2006/relationships/image" Target="../media/image67.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2.png"/><Relationship Id="rId4" Type="http://schemas.openxmlformats.org/officeDocument/2006/relationships/image" Target="../media/image67.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2.png"/><Relationship Id="rId4" Type="http://schemas.openxmlformats.org/officeDocument/2006/relationships/image" Target="../media/image67.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2.png"/><Relationship Id="rId4" Type="http://schemas.openxmlformats.org/officeDocument/2006/relationships/image" Target="../media/image6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2.png"/><Relationship Id="rId4" Type="http://schemas.openxmlformats.org/officeDocument/2006/relationships/image" Target="../media/image6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2.png"/><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2.png"/><Relationship Id="rId4" Type="http://schemas.openxmlformats.org/officeDocument/2006/relationships/image" Target="../media/image6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2.png"/><Relationship Id="rId4" Type="http://schemas.openxmlformats.org/officeDocument/2006/relationships/image" Target="../media/image6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2.png"/><Relationship Id="rId4" Type="http://schemas.openxmlformats.org/officeDocument/2006/relationships/image" Target="../media/image6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2.png"/><Relationship Id="rId4" Type="http://schemas.openxmlformats.org/officeDocument/2006/relationships/image" Target="../media/image6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2.png"/><Relationship Id="rId4" Type="http://schemas.openxmlformats.org/officeDocument/2006/relationships/image" Target="../media/image69.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2.png"/><Relationship Id="rId4" Type="http://schemas.openxmlformats.org/officeDocument/2006/relationships/image" Target="../media/image6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2.png"/><Relationship Id="rId4" Type="http://schemas.openxmlformats.org/officeDocument/2006/relationships/image" Target="../media/image6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2.png"/><Relationship Id="rId4" Type="http://schemas.openxmlformats.org/officeDocument/2006/relationships/image" Target="../media/image6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2.pn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2.png"/><Relationship Id="rId4" Type="http://schemas.openxmlformats.org/officeDocument/2006/relationships/image" Target="../media/image6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2.png"/><Relationship Id="rId4" Type="http://schemas.openxmlformats.org/officeDocument/2006/relationships/image" Target="../media/image6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image" Target="../media/image2.png"/><Relationship Id="rId4" Type="http://schemas.openxmlformats.org/officeDocument/2006/relationships/image" Target="../media/image69.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2.png"/><Relationship Id="rId4" Type="http://schemas.openxmlformats.org/officeDocument/2006/relationships/image" Target="../media/image7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2.png"/><Relationship Id="rId4" Type="http://schemas.openxmlformats.org/officeDocument/2006/relationships/image" Target="../media/image7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2.png"/><Relationship Id="rId4" Type="http://schemas.openxmlformats.org/officeDocument/2006/relationships/image" Target="../media/image7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2.png"/><Relationship Id="rId4" Type="http://schemas.openxmlformats.org/officeDocument/2006/relationships/image" Target="../media/image70.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2.png"/><Relationship Id="rId4" Type="http://schemas.openxmlformats.org/officeDocument/2006/relationships/image" Target="../media/image7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2.png"/><Relationship Id="rId4" Type="http://schemas.openxmlformats.org/officeDocument/2006/relationships/image" Target="../media/image7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2.png"/><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image" Target="../media/image2.png"/><Relationship Id="rId4" Type="http://schemas.openxmlformats.org/officeDocument/2006/relationships/image" Target="../media/image7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image" Target="../media/image2.png"/><Relationship Id="rId4" Type="http://schemas.openxmlformats.org/officeDocument/2006/relationships/image" Target="../media/image7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 Id="rId3" Type="http://schemas.openxmlformats.org/officeDocument/2006/relationships/image" Target="../media/image2.png"/><Relationship Id="rId4" Type="http://schemas.openxmlformats.org/officeDocument/2006/relationships/image" Target="../media/image7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 Id="rId3" Type="http://schemas.openxmlformats.org/officeDocument/2006/relationships/image" Target="../media/image2.png"/><Relationship Id="rId4" Type="http://schemas.openxmlformats.org/officeDocument/2006/relationships/image" Target="../media/image70.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 Id="rId3" Type="http://schemas.openxmlformats.org/officeDocument/2006/relationships/image" Target="../media/image2.png"/><Relationship Id="rId4" Type="http://schemas.openxmlformats.org/officeDocument/2006/relationships/image" Target="../media/image70.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2.png"/><Relationship Id="rId4" Type="http://schemas.openxmlformats.org/officeDocument/2006/relationships/image" Target="../media/image70.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 Id="rId3" Type="http://schemas.openxmlformats.org/officeDocument/2006/relationships/image" Target="../media/image2.png"/><Relationship Id="rId4" Type="http://schemas.openxmlformats.org/officeDocument/2006/relationships/image" Target="../media/image70.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 Id="rId3" Type="http://schemas.openxmlformats.org/officeDocument/2006/relationships/image" Target="../media/image2.png"/><Relationship Id="rId4" Type="http://schemas.openxmlformats.org/officeDocument/2006/relationships/image" Target="../media/image70.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image" Target="../media/image2.png"/><Relationship Id="rId4" Type="http://schemas.openxmlformats.org/officeDocument/2006/relationships/image" Target="../media/image70.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 Id="rId3" Type="http://schemas.openxmlformats.org/officeDocument/2006/relationships/image" Target="../media/image2.png"/><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20.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 Id="rId3" Type="http://schemas.openxmlformats.org/officeDocument/2006/relationships/image" Target="../media/image2.png"/><Relationship Id="rId4" Type="http://schemas.openxmlformats.org/officeDocument/2006/relationships/image" Target="../media/image70.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 Id="rId3" Type="http://schemas.openxmlformats.org/officeDocument/2006/relationships/image" Target="../media/image2.png"/><Relationship Id="rId4" Type="http://schemas.openxmlformats.org/officeDocument/2006/relationships/image" Target="../media/image70.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2.png"/><Relationship Id="rId4" Type="http://schemas.openxmlformats.org/officeDocument/2006/relationships/image" Target="../media/image70.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 Id="rId3" Type="http://schemas.openxmlformats.org/officeDocument/2006/relationships/image" Target="../media/image2.png"/><Relationship Id="rId4" Type="http://schemas.openxmlformats.org/officeDocument/2006/relationships/image" Target="../media/image70.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 Id="rId3" Type="http://schemas.openxmlformats.org/officeDocument/2006/relationships/image" Target="../media/image2.png"/><Relationship Id="rId4" Type="http://schemas.openxmlformats.org/officeDocument/2006/relationships/image" Target="../media/image70.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image" Target="../media/image2.png"/><Relationship Id="rId4" Type="http://schemas.openxmlformats.org/officeDocument/2006/relationships/image" Target="../media/image70.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 Id="rId3" Type="http://schemas.openxmlformats.org/officeDocument/2006/relationships/image" Target="../media/image2.png"/><Relationship Id="rId4" Type="http://schemas.openxmlformats.org/officeDocument/2006/relationships/image" Target="../media/image70.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2.png"/><Relationship Id="rId4" Type="http://schemas.openxmlformats.org/officeDocument/2006/relationships/image" Target="../media/image7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 Id="rId3" Type="http://schemas.openxmlformats.org/officeDocument/2006/relationships/image" Target="../media/image2.png"/><Relationship Id="rId4" Type="http://schemas.openxmlformats.org/officeDocument/2006/relationships/image" Target="../media/image72.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 Id="rId3" Type="http://schemas.openxmlformats.org/officeDocument/2006/relationships/image" Target="../media/image2.png"/><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 Id="rId3" Type="http://schemas.openxmlformats.org/officeDocument/2006/relationships/image" Target="../media/image2.png"/><Relationship Id="rId4" Type="http://schemas.openxmlformats.org/officeDocument/2006/relationships/image" Target="../media/image74.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 Id="rId3" Type="http://schemas.openxmlformats.org/officeDocument/2006/relationships/image" Target="../media/image2.png"/><Relationship Id="rId4" Type="http://schemas.openxmlformats.org/officeDocument/2006/relationships/image" Target="../media/image70.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 Id="rId3" Type="http://schemas.openxmlformats.org/officeDocument/2006/relationships/image" Target="../media/image2.png"/><Relationship Id="rId4" Type="http://schemas.openxmlformats.org/officeDocument/2006/relationships/image" Target="../media/image70.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 Id="rId3" Type="http://schemas.openxmlformats.org/officeDocument/2006/relationships/image" Target="../media/image2.png"/><Relationship Id="rId4" Type="http://schemas.openxmlformats.org/officeDocument/2006/relationships/image" Target="../media/image70.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 Id="rId3" Type="http://schemas.openxmlformats.org/officeDocument/2006/relationships/image" Target="../media/image2.png"/><Relationship Id="rId4" Type="http://schemas.openxmlformats.org/officeDocument/2006/relationships/image" Target="../media/image70.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 Id="rId3" Type="http://schemas.openxmlformats.org/officeDocument/2006/relationships/image" Target="../media/image2.png"/><Relationship Id="rId4" Type="http://schemas.openxmlformats.org/officeDocument/2006/relationships/image" Target="../media/image70.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 Id="rId3" Type="http://schemas.openxmlformats.org/officeDocument/2006/relationships/image" Target="../media/image2.png"/><Relationship Id="rId4" Type="http://schemas.openxmlformats.org/officeDocument/2006/relationships/image" Target="../media/image75.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 Id="rId3" Type="http://schemas.openxmlformats.org/officeDocument/2006/relationships/image" Target="../media/image2.png"/><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hyperlink" Target="https://formulae.brew.sh/formula/awscli#default" TargetMode="External"/><Relationship Id="rId5" Type="http://schemas.openxmlformats.org/officeDocument/2006/relationships/hyperlink" Target="https://brew.sh/" TargetMode="External"/><Relationship Id="rId6" Type="http://schemas.openxmlformats.org/officeDocument/2006/relationships/hyperlink" Target="https://docs.aws.amazon.com/cli/latest/userguide/getting-started-install.html#cliv2-linux-instal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hyperlink" Target="https://levelup.gitconnected.com/install-and-configure-aws-cli-for-deployment-c9148a10902f" TargetMode="External"/><Relationship Id="rId5" Type="http://schemas.openxmlformats.org/officeDocument/2006/relationships/image" Target="../media/image18.png"/><Relationship Id="rId6"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hyperlink" Target="https://releases.hashicorp.com/terraform/" TargetMode="External"/><Relationship Id="rId6" Type="http://schemas.openxmlformats.org/officeDocument/2006/relationships/hyperlink" Target="https://developer.hashicorp.com/terraform/download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hyperlink" Target="https://github.com/gruntwork-io/terragrunt/releas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hyperlink" Target="https://releases.hashicorp.com/terrafor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hyperlink" Target="https://opensource.com/article/20/11/tfenv" TargetMode="External"/><Relationship Id="rId5" Type="http://schemas.openxmlformats.org/officeDocument/2006/relationships/hyperlink" Target="https://stackoverflow.com/questions/56283424/upgrade-terraform-to-specific-vers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22.png"/><Relationship Id="rId5" Type="http://schemas.openxmlformats.org/officeDocument/2006/relationships/hyperlink" Target="https://terragrunt.gruntwork.io/docs/getting-started/supported-terraform-version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39.png"/><Relationship Id="rId6"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hyperlink" Target="https://registry.terraform.io/browse/providers" TargetMode="External"/><Relationship Id="rId5"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hyperlink" Target="https://registry.terraform.io/" TargetMode="External"/><Relationship Id="rId10" Type="http://schemas.openxmlformats.org/officeDocument/2006/relationships/image" Target="../media/image28.png"/><Relationship Id="rId9" Type="http://schemas.openxmlformats.org/officeDocument/2006/relationships/hyperlink" Target="https://registry.terraform.io/providers/zededa/zedcloud/1.0.1" TargetMode="External"/><Relationship Id="rId5" Type="http://schemas.openxmlformats.org/officeDocument/2006/relationships/hyperlink" Target="https://registry.terraform.io/providers/hashicorp/aws/latest" TargetMode="External"/><Relationship Id="rId6" Type="http://schemas.openxmlformats.org/officeDocument/2006/relationships/hyperlink" Target="https://registry.terraform.io/browse/providers?tier=official" TargetMode="External"/><Relationship Id="rId7" Type="http://schemas.openxmlformats.org/officeDocument/2006/relationships/hyperlink" Target="https://registry.terraform.io/browse/providers?tier=community" TargetMode="External"/><Relationship Id="rId8" Type="http://schemas.openxmlformats.org/officeDocument/2006/relationships/hyperlink" Target="https://registry.terraform.io/browse/providers?tier=officia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hyperlink" Target="https://registry.terraform.io/browse/providers?tier=official"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hyperlink" Target="https://registry.terraform.io/browse/providers?tier=official"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hyperlink" Target="https://registry.terraform.io/browse/providers?tier=officia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png"/><Relationship Id="rId4" Type="http://schemas.openxmlformats.org/officeDocument/2006/relationships/hyperlink" Target="https://registry.terraform.io/browse/providers?tier=officia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png"/><Relationship Id="rId4" Type="http://schemas.openxmlformats.org/officeDocument/2006/relationships/hyperlink" Target="https://registry.terraform.io/browse/providers?tier=official"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png"/><Relationship Id="rId4"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png"/><Relationship Id="rId4" Type="http://schemas.openxmlformats.org/officeDocument/2006/relationships/image" Target="../media/image3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png"/><Relationship Id="rId4" Type="http://schemas.openxmlformats.org/officeDocument/2006/relationships/hyperlink" Target="https://build5nines.com/terraform-dependency-lock-file-terraform-lock-hc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2.png"/><Relationship Id="rId4" Type="http://schemas.openxmlformats.org/officeDocument/2006/relationships/image" Target="../media/image40.png"/><Relationship Id="rId5" Type="http://schemas.openxmlformats.org/officeDocument/2006/relationships/hyperlink" Target="https://build5nines.com/terraform-dependency-lock-file-terraform-lock-hcl/"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png"/><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png"/><Relationship Id="rId4" Type="http://schemas.openxmlformats.org/officeDocument/2006/relationships/image" Target="../media/image37.png"/><Relationship Id="rId5" Type="http://schemas.openxmlformats.org/officeDocument/2006/relationships/image" Target="../media/image4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png"/><Relationship Id="rId4"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png"/><Relationship Id="rId4" Type="http://schemas.openxmlformats.org/officeDocument/2006/relationships/image" Target="../media/image3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png"/><Relationship Id="rId4" Type="http://schemas.openxmlformats.org/officeDocument/2006/relationships/image" Target="../media/image3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png"/><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2.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png"/><Relationship Id="rId4" Type="http://schemas.openxmlformats.org/officeDocument/2006/relationships/image" Target="../media/image44.png"/><Relationship Id="rId5" Type="http://schemas.openxmlformats.org/officeDocument/2006/relationships/image" Target="../media/image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2.png"/><Relationship Id="rId4"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4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png"/><Relationship Id="rId4" Type="http://schemas.openxmlformats.org/officeDocument/2006/relationships/image" Target="../media/image44.png"/><Relationship Id="rId5" Type="http://schemas.openxmlformats.org/officeDocument/2006/relationships/image" Target="../media/image47.png"/><Relationship Id="rId6" Type="http://schemas.openxmlformats.org/officeDocument/2006/relationships/image" Target="../media/image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2.png"/><Relationship Id="rId4" Type="http://schemas.openxmlformats.org/officeDocument/2006/relationships/image" Target="../media/image5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2.png"/><Relationship Id="rId4" Type="http://schemas.openxmlformats.org/officeDocument/2006/relationships/image" Target="../media/image4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2.png"/><Relationship Id="rId4" Type="http://schemas.openxmlformats.org/officeDocument/2006/relationships/image" Target="../media/image4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2.png"/><Relationship Id="rId4" Type="http://schemas.openxmlformats.org/officeDocument/2006/relationships/image" Target="../media/image4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0.png"/><Relationship Id="rId4" Type="http://schemas.openxmlformats.org/officeDocument/2006/relationships/image" Target="../media/image5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2.png"/><Relationship Id="rId4" Type="http://schemas.openxmlformats.org/officeDocument/2006/relationships/image" Target="../media/image5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2.png"/><Relationship Id="rId4" Type="http://schemas.openxmlformats.org/officeDocument/2006/relationships/image" Target="../media/image2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2.png"/><Relationship Id="rId4" Type="http://schemas.openxmlformats.org/officeDocument/2006/relationships/image" Target="../media/image5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5" name="Google Shape;55;p1"/>
          <p:cNvSpPr/>
          <p:nvPr/>
        </p:nvSpPr>
        <p:spPr>
          <a:xfrm flipH="1" rot="-2700000">
            <a:off x="5951977" y="1028961"/>
            <a:ext cx="4598611" cy="4150751"/>
          </a:xfrm>
          <a:custGeom>
            <a:rect b="b" l="l" r="r" t="t"/>
            <a:pathLst>
              <a:path extrusionOk="0" h="5537781" w="6135300">
                <a:moveTo>
                  <a:pt x="0" y="0"/>
                </a:moveTo>
                <a:lnTo>
                  <a:pt x="6135300" y="0"/>
                </a:lnTo>
                <a:lnTo>
                  <a:pt x="6135300" y="3548931"/>
                </a:lnTo>
                <a:lnTo>
                  <a:pt x="4146451" y="5537781"/>
                </a:lnTo>
                <a:lnTo>
                  <a:pt x="0" y="1391331"/>
                </a:lnTo>
                <a:close/>
              </a:path>
            </a:pathLst>
          </a:custGeom>
          <a:solidFill>
            <a:schemeClr val="accent1">
              <a:alpha val="28627"/>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6" name="Google Shape;56;p1"/>
          <p:cNvSpPr/>
          <p:nvPr/>
        </p:nvSpPr>
        <p:spPr>
          <a:xfrm>
            <a:off x="3587890" y="3954286"/>
            <a:ext cx="2378400" cy="1189200"/>
          </a:xfrm>
          <a:prstGeom prst="triangle">
            <a:avLst>
              <a:gd fmla="val 50000" name="adj"/>
            </a:avLst>
          </a:prstGeom>
          <a:solidFill>
            <a:schemeClr val="accent4">
              <a:alpha val="28627"/>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7" name="Google Shape;57;p1"/>
          <p:cNvSpPr/>
          <p:nvPr/>
        </p:nvSpPr>
        <p:spPr>
          <a:xfrm rot="2700000">
            <a:off x="5205229" y="1307168"/>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8" name="Google Shape;58;p1"/>
          <p:cNvSpPr/>
          <p:nvPr/>
        </p:nvSpPr>
        <p:spPr>
          <a:xfrm rot="2700000">
            <a:off x="48762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9" name="Google Shape;59;p1"/>
          <p:cNvSpPr txBox="1"/>
          <p:nvPr>
            <p:ph type="ctrTitle"/>
          </p:nvPr>
        </p:nvSpPr>
        <p:spPr>
          <a:xfrm>
            <a:off x="5112893" y="204134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lang="en" sz="2100">
                <a:solidFill>
                  <a:srgbClr val="080808"/>
                </a:solidFill>
                <a:latin typeface="Times New Roman"/>
                <a:ea typeface="Times New Roman"/>
                <a:cs typeface="Times New Roman"/>
                <a:sym typeface="Times New Roman"/>
              </a:rPr>
              <a:t>Terraform</a:t>
            </a:r>
            <a:endParaRPr sz="2100">
              <a:solidFill>
                <a:srgbClr val="080808"/>
              </a:solidFill>
              <a:latin typeface="Times New Roman"/>
              <a:ea typeface="Times New Roman"/>
              <a:cs typeface="Times New Roman"/>
              <a:sym typeface="Times New Roman"/>
            </a:endParaRPr>
          </a:p>
        </p:txBody>
      </p:sp>
      <p:sp>
        <p:nvSpPr>
          <p:cNvPr id="60" name="Google Shape;60;p1"/>
          <p:cNvSpPr/>
          <p:nvPr/>
        </p:nvSpPr>
        <p:spPr>
          <a:xfrm flipH="1" rot="-2700000">
            <a:off x="-685252" y="219325"/>
            <a:ext cx="3787880" cy="6896447"/>
          </a:xfrm>
          <a:custGeom>
            <a:rect b="b" l="l" r="r" t="t"/>
            <a:pathLst>
              <a:path extrusionOk="0" h="9200989" w="5053652">
                <a:moveTo>
                  <a:pt x="0" y="209273"/>
                </a:moveTo>
                <a:lnTo>
                  <a:pt x="209274" y="0"/>
                </a:lnTo>
                <a:lnTo>
                  <a:pt x="5053652" y="4844379"/>
                </a:lnTo>
                <a:lnTo>
                  <a:pt x="697042" y="9200989"/>
                </a:lnTo>
                <a:lnTo>
                  <a:pt x="0" y="9200989"/>
                </a:lnTo>
                <a:close/>
              </a:path>
            </a:pathLst>
          </a:custGeom>
          <a:solidFill>
            <a:schemeClr val="accent1">
              <a:alpha val="28627"/>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Logo&#10;&#10;Description automatically generated" id="61" name="Google Shape;61;p1"/>
          <p:cNvPicPr preferRelativeResize="0"/>
          <p:nvPr/>
        </p:nvPicPr>
        <p:blipFill rotWithShape="1">
          <a:blip r:embed="rId3">
            <a:alphaModFix/>
          </a:blip>
          <a:srcRect b="0" l="0" r="0" t="0"/>
          <a:stretch/>
        </p:blipFill>
        <p:spPr>
          <a:xfrm>
            <a:off x="241301" y="1638365"/>
            <a:ext cx="3733538" cy="186676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 name="Shape 139"/>
        <p:cNvGrpSpPr/>
        <p:nvPr/>
      </p:nvGrpSpPr>
      <p:grpSpPr>
        <a:xfrm>
          <a:off x="0" y="0"/>
          <a:ext cx="0" cy="0"/>
          <a:chOff x="0" y="0"/>
          <a:chExt cx="0" cy="0"/>
        </a:xfrm>
      </p:grpSpPr>
      <p:sp>
        <p:nvSpPr>
          <p:cNvPr id="140" name="Google Shape;140;p11"/>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1" name="Google Shape;141;p11"/>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2" name="Google Shape;142;p11"/>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3" name="Google Shape;143;p11"/>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What is IaC and it Benefits?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144" name="Google Shape;144;p11"/>
          <p:cNvPicPr preferRelativeResize="0"/>
          <p:nvPr/>
        </p:nvPicPr>
        <p:blipFill rotWithShape="1">
          <a:blip r:embed="rId3">
            <a:alphaModFix/>
          </a:blip>
          <a:srcRect b="0" l="0" r="0" t="0"/>
          <a:stretch/>
        </p:blipFill>
        <p:spPr>
          <a:xfrm>
            <a:off x="7414200" y="4188000"/>
            <a:ext cx="1619100" cy="8095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g2088bfd18f8_0_2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123" name="Google Shape;1123;g2088bfd18f8_0_2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output</a:t>
            </a:r>
            <a:r>
              <a:rPr b="1" i="0" lang="en" sz="1800" u="none" cap="none" strike="noStrike">
                <a:solidFill>
                  <a:srgbClr val="0B5394"/>
                </a:solidFill>
                <a:latin typeface="Roboto"/>
                <a:ea typeface="Roboto"/>
                <a:cs typeface="Roboto"/>
                <a:sym typeface="Roboto"/>
              </a:rPr>
              <a:t> Block</a:t>
            </a:r>
            <a:endParaRPr b="1" i="0" sz="1800" u="none" cap="none" strike="noStrike">
              <a:solidFill>
                <a:srgbClr val="0B5394"/>
              </a:solidFill>
              <a:latin typeface="Arial"/>
              <a:ea typeface="Arial"/>
              <a:cs typeface="Arial"/>
              <a:sym typeface="Arial"/>
            </a:endParaRPr>
          </a:p>
        </p:txBody>
      </p:sp>
      <p:cxnSp>
        <p:nvCxnSpPr>
          <p:cNvPr id="1124" name="Google Shape;1124;g2088bfd18f8_0_2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125" name="Google Shape;1125;g2088bfd18f8_0_24"/>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126" name="Google Shape;1126;g2088bfd18f8_0_24"/>
          <p:cNvSpPr txBox="1"/>
          <p:nvPr/>
        </p:nvSpPr>
        <p:spPr>
          <a:xfrm>
            <a:off x="483225" y="3028100"/>
            <a:ext cx="2927700" cy="1569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bastion public</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output "bamboo_public_ip"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description = "List of IDs of instances"</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value       = aws_instance.bamboo.public_ip</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sz="1000">
              <a:latin typeface="Courier New"/>
              <a:ea typeface="Courier New"/>
              <a:cs typeface="Courier New"/>
              <a:sym typeface="Courier New"/>
            </a:endParaRPr>
          </a:p>
        </p:txBody>
      </p:sp>
      <p:sp>
        <p:nvSpPr>
          <p:cNvPr id="1127" name="Google Shape;1127;g2088bfd18f8_0_24"/>
          <p:cNvSpPr txBox="1"/>
          <p:nvPr/>
        </p:nvSpPr>
        <p:spPr>
          <a:xfrm>
            <a:off x="3776900" y="1181000"/>
            <a:ext cx="4798200" cy="3417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Resource Block</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resource "aws_instance" "bamboo"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ami           = data.aws_ami.ubuntu.id</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instance_type = local.instance_type</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user_data     = file("${path.module}/bamboo-user-data/bamboo-user-data.sh")</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key_name      = "jenkins-key"</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     = local.subnet_id_a</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tags = var.tags</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Resource Block</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resource "aws_eip" "bamboo_eip"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depends_on = [aws_instance.bamboo]</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instance   = aws_instance.bamboo.id</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vpc        = true</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tags       = local.tags</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Courier New"/>
              <a:ea typeface="Courier New"/>
              <a:cs typeface="Courier New"/>
              <a:sym typeface="Courier New"/>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g2088bfd18f8_0_3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133" name="Google Shape;1133;g2088bfd18f8_0_3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Local Variable</a:t>
            </a:r>
            <a:r>
              <a:rPr b="1" i="0" lang="en" sz="1800" u="none" cap="none" strike="noStrike">
                <a:solidFill>
                  <a:srgbClr val="0B5394"/>
                </a:solidFill>
                <a:latin typeface="Roboto"/>
                <a:ea typeface="Roboto"/>
                <a:cs typeface="Roboto"/>
                <a:sym typeface="Roboto"/>
              </a:rPr>
              <a:t> Block</a:t>
            </a:r>
            <a:endParaRPr b="1" i="0" sz="1800" u="none" cap="none" strike="noStrike">
              <a:solidFill>
                <a:srgbClr val="0B5394"/>
              </a:solidFill>
              <a:latin typeface="Arial"/>
              <a:ea typeface="Arial"/>
              <a:cs typeface="Arial"/>
              <a:sym typeface="Arial"/>
            </a:endParaRPr>
          </a:p>
        </p:txBody>
      </p:sp>
      <p:cxnSp>
        <p:nvCxnSpPr>
          <p:cNvPr id="1134" name="Google Shape;1134;g2088bfd18f8_0_3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135" name="Google Shape;1135;g2088bfd18f8_0_33"/>
          <p:cNvPicPr preferRelativeResize="0"/>
          <p:nvPr/>
        </p:nvPicPr>
        <p:blipFill rotWithShape="1">
          <a:blip r:embed="rId3">
            <a:alphaModFix/>
          </a:blip>
          <a:srcRect b="0" l="0" r="0" t="0"/>
          <a:stretch/>
        </p:blipFill>
        <p:spPr>
          <a:xfrm>
            <a:off x="795000" y="4329925"/>
            <a:ext cx="1436625" cy="718325"/>
          </a:xfrm>
          <a:prstGeom prst="rect">
            <a:avLst/>
          </a:prstGeom>
          <a:noFill/>
          <a:ln>
            <a:noFill/>
          </a:ln>
        </p:spPr>
      </p:pic>
      <p:sp>
        <p:nvSpPr>
          <p:cNvPr id="1136" name="Google Shape;1136;g2088bfd18f8_0_33"/>
          <p:cNvSpPr txBox="1"/>
          <p:nvPr/>
        </p:nvSpPr>
        <p:spPr>
          <a:xfrm>
            <a:off x="438125" y="1835175"/>
            <a:ext cx="2927700" cy="1416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Resource Block</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resource "aws_eip" "bamboo_eip"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depends_on = [aws_instance.bamboo]</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instance   = aws_instance.bamboo.id</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vpc        = true</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tags       = local.tags</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p:txBody>
      </p:sp>
      <p:sp>
        <p:nvSpPr>
          <p:cNvPr id="1137" name="Google Shape;1137;g2088bfd18f8_0_33"/>
          <p:cNvSpPr txBox="1"/>
          <p:nvPr/>
        </p:nvSpPr>
        <p:spPr>
          <a:xfrm>
            <a:off x="4073575" y="170550"/>
            <a:ext cx="4798200" cy="48024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Local variables blocks</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locals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instance_type = "t2.micro"</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vpc_id        = "vpc-068852590ea4b093b"</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subnet_id_a   = "subnet-096d45c28d9fb4c14"</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subnet_id_b   = "subnet-05f285a35173783b0"</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subnet_id_c   = "subnet-0cf0e3c5a513134bd"</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subnet_id_d   = "subnet-0df29b31a59072845"</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tags =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Name        = "dev-web-server"</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Owner       = "SRP"</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Access-ID   = "2645"</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Project     = "srp"</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Environment = "dev"</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Create_By   = "Terraform"</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Resource Block</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resource "aws_instance" "bamboo"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ami           = data.aws_ami.ubuntu.id</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instance_type = local.instance_type</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user_data     = file("${path.module}/bamboo-user-data/bamboo-user-data.sh")</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key_name      = "jenkins-key"</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     = local.subnet_id_a</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tags = var.tags</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g2088bfd18f8_0_4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143" name="Google Shape;1143;g2088bfd18f8_0_4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Null Resource </a:t>
            </a:r>
            <a:r>
              <a:rPr b="1" i="0" lang="en" sz="1800" u="none" cap="none" strike="noStrike">
                <a:solidFill>
                  <a:srgbClr val="0B5394"/>
                </a:solidFill>
                <a:latin typeface="Roboto"/>
                <a:ea typeface="Roboto"/>
                <a:cs typeface="Roboto"/>
                <a:sym typeface="Roboto"/>
              </a:rPr>
              <a:t> Block</a:t>
            </a:r>
            <a:endParaRPr b="1" i="0" sz="1800" u="none" cap="none" strike="noStrike">
              <a:solidFill>
                <a:srgbClr val="0B5394"/>
              </a:solidFill>
              <a:latin typeface="Arial"/>
              <a:ea typeface="Arial"/>
              <a:cs typeface="Arial"/>
              <a:sym typeface="Arial"/>
            </a:endParaRPr>
          </a:p>
        </p:txBody>
      </p:sp>
      <p:cxnSp>
        <p:nvCxnSpPr>
          <p:cNvPr id="1144" name="Google Shape;1144;g2088bfd18f8_0_4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145" name="Google Shape;1145;g2088bfd18f8_0_44"/>
          <p:cNvPicPr preferRelativeResize="0"/>
          <p:nvPr/>
        </p:nvPicPr>
        <p:blipFill rotWithShape="1">
          <a:blip r:embed="rId3">
            <a:alphaModFix/>
          </a:blip>
          <a:srcRect b="0" l="0" r="0" t="0"/>
          <a:stretch/>
        </p:blipFill>
        <p:spPr>
          <a:xfrm>
            <a:off x="795000" y="4329925"/>
            <a:ext cx="1436625" cy="718325"/>
          </a:xfrm>
          <a:prstGeom prst="rect">
            <a:avLst/>
          </a:prstGeom>
          <a:noFill/>
          <a:ln>
            <a:noFill/>
          </a:ln>
        </p:spPr>
      </p:pic>
      <p:sp>
        <p:nvSpPr>
          <p:cNvPr id="1146" name="Google Shape;1146;g2088bfd18f8_0_44"/>
          <p:cNvSpPr txBox="1"/>
          <p:nvPr/>
        </p:nvSpPr>
        <p:spPr>
          <a:xfrm>
            <a:off x="331900" y="1666000"/>
            <a:ext cx="2927700" cy="2493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Null resource block</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resource "null_resource" "copy_ec2_keys"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depends_on = [aws_instance.bamboo]</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connection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type        = "ssh"</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host        = aws_eip.bamboo_eip.public_ip</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user        = "ubuntu"</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password    =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private_key = file("private-key/terraform-key.pem")</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p:txBody>
      </p:sp>
      <p:sp>
        <p:nvSpPr>
          <p:cNvPr id="1147" name="Google Shape;1147;g2088bfd18f8_0_44"/>
          <p:cNvSpPr txBox="1"/>
          <p:nvPr/>
        </p:nvSpPr>
        <p:spPr>
          <a:xfrm>
            <a:off x="4073575" y="170550"/>
            <a:ext cx="4798200" cy="48024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Local variables blocks</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locals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instance_type = "t2.micro"</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vpc_id        = "vpc-068852590ea4b093b"</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subnet_id_a   = "subnet-096d45c28d9fb4c14"</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subnet_id_b   = "subnet-05f285a35173783b0"</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subnet_id_c   = "subnet-0cf0e3c5a513134bd"</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subnet_id_d   = "subnet-0df29b31a59072845"</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tags =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Name        = "dev-web-server"</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Owner       = "SRP"</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Access-ID   = "2645"</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Project     = "srp"</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Environment = "dev"</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Create_By   = "Terraform"</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Resource Block</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resource "aws_instance" "bamboo"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ami           = data.aws_ami.ubuntu.id</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instance_type = local.instance_type</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user_data     = file("${path.module}/bamboo-user-data/bamboo-user-data.sh")</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key_name      = "jenkins-key"</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     = local.subnet_id_a</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tags = var.tags</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g2088bfd18f8_0_5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153" name="Google Shape;1153;g2088bfd18f8_0_5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Null Resource </a:t>
            </a:r>
            <a:r>
              <a:rPr b="1" i="0" lang="en" sz="1800" u="none" cap="none" strike="noStrike">
                <a:solidFill>
                  <a:srgbClr val="0B5394"/>
                </a:solidFill>
                <a:latin typeface="Roboto"/>
                <a:ea typeface="Roboto"/>
                <a:cs typeface="Roboto"/>
                <a:sym typeface="Roboto"/>
              </a:rPr>
              <a:t> Block</a:t>
            </a:r>
            <a:endParaRPr b="1" i="0" sz="1800" u="none" cap="none" strike="noStrike">
              <a:solidFill>
                <a:srgbClr val="0B5394"/>
              </a:solidFill>
              <a:latin typeface="Arial"/>
              <a:ea typeface="Arial"/>
              <a:cs typeface="Arial"/>
              <a:sym typeface="Arial"/>
            </a:endParaRPr>
          </a:p>
        </p:txBody>
      </p:sp>
      <p:cxnSp>
        <p:nvCxnSpPr>
          <p:cNvPr id="1154" name="Google Shape;1154;g2088bfd18f8_0_5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155" name="Google Shape;1155;g2088bfd18f8_0_54"/>
          <p:cNvPicPr preferRelativeResize="0"/>
          <p:nvPr/>
        </p:nvPicPr>
        <p:blipFill rotWithShape="1">
          <a:blip r:embed="rId3">
            <a:alphaModFix/>
          </a:blip>
          <a:srcRect b="0" l="0" r="0" t="0"/>
          <a:stretch/>
        </p:blipFill>
        <p:spPr>
          <a:xfrm>
            <a:off x="795000" y="4329925"/>
            <a:ext cx="1436625" cy="718325"/>
          </a:xfrm>
          <a:prstGeom prst="rect">
            <a:avLst/>
          </a:prstGeom>
          <a:noFill/>
          <a:ln>
            <a:noFill/>
          </a:ln>
        </p:spPr>
      </p:pic>
      <p:sp>
        <p:nvSpPr>
          <p:cNvPr id="1156" name="Google Shape;1156;g2088bfd18f8_0_54"/>
          <p:cNvSpPr txBox="1"/>
          <p:nvPr/>
        </p:nvSpPr>
        <p:spPr>
          <a:xfrm>
            <a:off x="331900" y="1220725"/>
            <a:ext cx="2927700" cy="3109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provisioner block</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provisioner "file"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source      = "bamboo-user-data/bamboo-user-data.sh"</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destination = "/tmp/bamboo-user-data.sh"</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 provisioner block</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provisioner "remote-exec"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inline =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"sudo chmod 400 /tmp/bamboo-user-data.sh",</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"sudo bash /tmp/bamboo-user-data.sh"</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p:txBody>
      </p:sp>
      <p:sp>
        <p:nvSpPr>
          <p:cNvPr id="1157" name="Google Shape;1157;g2088bfd18f8_0_54"/>
          <p:cNvSpPr txBox="1"/>
          <p:nvPr/>
        </p:nvSpPr>
        <p:spPr>
          <a:xfrm>
            <a:off x="4073575" y="170550"/>
            <a:ext cx="4798200" cy="48024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Local variables blocks</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locals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instance_type = "t2.micro"</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vpc_id        = "vpc-068852590ea4b093b"</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subnet_id_a   = "subnet-096d45c28d9fb4c14"</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subnet_id_b   = "subnet-05f285a35173783b0"</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subnet_id_c   = "subnet-0cf0e3c5a513134bd"</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subnet_id_d   = "subnet-0df29b31a59072845"</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tags =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Name        = "dev-web-server"</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Owner       = "SRP"</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Access-ID   = "2645"</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Project     = "srp"</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Environment = "dev"</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Create_By   = "Terraform"</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Resource Block</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resource "aws_instance" "bamboo"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ami           = data.aws_ami.ubuntu.id</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instance_type = local.instance_type</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user_data     = file("${path.module}/bamboo-user-data/bamboo-user-data.sh")</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key_name      = "jenkins-key"</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     = local.subnet_id_a</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tags = var.tags</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g2088bfd18f8_0_6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163" name="Google Shape;1163;g2088bfd18f8_0_6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Variable</a:t>
            </a:r>
            <a:r>
              <a:rPr b="1" lang="en" sz="1800">
                <a:solidFill>
                  <a:srgbClr val="0B5394"/>
                </a:solidFill>
                <a:latin typeface="Roboto"/>
                <a:ea typeface="Roboto"/>
                <a:cs typeface="Roboto"/>
                <a:sym typeface="Roboto"/>
              </a:rPr>
              <a:t> </a:t>
            </a:r>
            <a:r>
              <a:rPr b="1" i="0" lang="en" sz="1800" u="none" cap="none" strike="noStrike">
                <a:solidFill>
                  <a:srgbClr val="0B5394"/>
                </a:solidFill>
                <a:latin typeface="Roboto"/>
                <a:ea typeface="Roboto"/>
                <a:cs typeface="Roboto"/>
                <a:sym typeface="Roboto"/>
              </a:rPr>
              <a:t> Block</a:t>
            </a:r>
            <a:endParaRPr b="1" i="0" sz="1800" u="none" cap="none" strike="noStrike">
              <a:solidFill>
                <a:srgbClr val="0B5394"/>
              </a:solidFill>
              <a:latin typeface="Arial"/>
              <a:ea typeface="Arial"/>
              <a:cs typeface="Arial"/>
              <a:sym typeface="Arial"/>
            </a:endParaRPr>
          </a:p>
        </p:txBody>
      </p:sp>
      <p:cxnSp>
        <p:nvCxnSpPr>
          <p:cNvPr id="1164" name="Google Shape;1164;g2088bfd18f8_0_6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165" name="Google Shape;1165;g2088bfd18f8_0_64"/>
          <p:cNvPicPr preferRelativeResize="0"/>
          <p:nvPr/>
        </p:nvPicPr>
        <p:blipFill rotWithShape="1">
          <a:blip r:embed="rId3">
            <a:alphaModFix/>
          </a:blip>
          <a:srcRect b="0" l="0" r="0" t="0"/>
          <a:stretch/>
        </p:blipFill>
        <p:spPr>
          <a:xfrm>
            <a:off x="795000" y="4329925"/>
            <a:ext cx="1436625" cy="718325"/>
          </a:xfrm>
          <a:prstGeom prst="rect">
            <a:avLst/>
          </a:prstGeom>
          <a:noFill/>
          <a:ln>
            <a:noFill/>
          </a:ln>
        </p:spPr>
      </p:pic>
      <p:sp>
        <p:nvSpPr>
          <p:cNvPr id="1166" name="Google Shape;1166;g2088bfd18f8_0_64"/>
          <p:cNvSpPr txBox="1"/>
          <p:nvPr/>
        </p:nvSpPr>
        <p:spPr>
          <a:xfrm>
            <a:off x="331900" y="786300"/>
            <a:ext cx="2927700" cy="3570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Variables block</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variable "tags"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type = map(string)</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default =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Name        = "dev-web-server"</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Owner       = "SRP"</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Access-ID   = "2645"</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Project     = "srp"</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Environment = "dev"</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Create_By   = "Terraform"</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Variables block</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variable "aws_region"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type    = string</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default = "us-east-1"</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p:txBody>
      </p:sp>
      <p:sp>
        <p:nvSpPr>
          <p:cNvPr id="1167" name="Google Shape;1167;g2088bfd18f8_0_64"/>
          <p:cNvSpPr txBox="1"/>
          <p:nvPr/>
        </p:nvSpPr>
        <p:spPr>
          <a:xfrm>
            <a:off x="4073575" y="170550"/>
            <a:ext cx="4798200" cy="48024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Local variables blocks</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locals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instance_type = "t2.micro"</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vpc_id        = "vpc-068852590ea4b093b"</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subnet_id_a   = "subnet-096d45c28d9fb4c14"</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subnet_id_b   = "subnet-05f285a35173783b0"</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subnet_id_c   = "subnet-0cf0e3c5a513134bd"</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subnet_id_d   = "subnet-0df29b31a59072845"</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tags =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Name        = "dev-web-server"</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Owner       = "SRP"</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Access-ID   = "2645"</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Project     = "srp"</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Environment = "dev"</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Create_By   = "Terraform"</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Resource Block</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resource "aws_instance" "bamboo"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ami           = data.aws_ami.ubuntu.id</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instance_type = local.instance_type</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user_data     = file("${path.module}/bamboo-user-data/bamboo-user-data.sh")</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key_name      = "jenkins-key"</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     = local.subnet_id_a</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tags = var.tags</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1" name="Shape 1171"/>
        <p:cNvGrpSpPr/>
        <p:nvPr/>
      </p:nvGrpSpPr>
      <p:grpSpPr>
        <a:xfrm>
          <a:off x="0" y="0"/>
          <a:ext cx="0" cy="0"/>
          <a:chOff x="0" y="0"/>
          <a:chExt cx="0" cy="0"/>
        </a:xfrm>
      </p:grpSpPr>
      <p:sp>
        <p:nvSpPr>
          <p:cNvPr id="1172" name="Google Shape;1172;g1c5bba16794_0_446"/>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73" name="Google Shape;1173;g1c5bba16794_0_446"/>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74" name="Google Shape;1174;g1c5bba16794_0_446"/>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175" name="Google Shape;1175;g1c5bba16794_0_446"/>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 Terraform Workflow</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1176" name="Google Shape;1176;g1c5bba16794_0_446"/>
          <p:cNvPicPr preferRelativeResize="0"/>
          <p:nvPr/>
        </p:nvPicPr>
        <p:blipFill rotWithShape="1">
          <a:blip r:embed="rId3">
            <a:alphaModFix/>
          </a:blip>
          <a:srcRect b="0" l="0" r="0" t="0"/>
          <a:stretch/>
        </p:blipFill>
        <p:spPr>
          <a:xfrm>
            <a:off x="7414200" y="4188000"/>
            <a:ext cx="1619100" cy="8095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g1c5bba16794_0_17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182" name="Google Shape;1182;g1c5bba16794_0_17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state file</a:t>
            </a:r>
            <a:endParaRPr b="1" i="0" sz="1800" u="none" cap="none" strike="noStrike">
              <a:solidFill>
                <a:srgbClr val="0B5394"/>
              </a:solidFill>
              <a:latin typeface="Arial"/>
              <a:ea typeface="Arial"/>
              <a:cs typeface="Arial"/>
              <a:sym typeface="Arial"/>
            </a:endParaRPr>
          </a:p>
        </p:txBody>
      </p:sp>
      <p:cxnSp>
        <p:nvCxnSpPr>
          <p:cNvPr id="1183" name="Google Shape;1183;g1c5bba16794_0_17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184" name="Google Shape;1184;g1c5bba16794_0_178"/>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185" name="Google Shape;1185;g1c5bba16794_0_178"/>
          <p:cNvSpPr txBox="1"/>
          <p:nvPr/>
        </p:nvSpPr>
        <p:spPr>
          <a:xfrm>
            <a:off x="2993575" y="2032000"/>
            <a:ext cx="52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g1c5bba16794_0_178"/>
          <p:cNvSpPr txBox="1"/>
          <p:nvPr/>
        </p:nvSpPr>
        <p:spPr>
          <a:xfrm>
            <a:off x="474225" y="716375"/>
            <a:ext cx="5272500" cy="48948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When you run </a:t>
            </a:r>
            <a:r>
              <a:rPr b="1" i="0" lang="en" sz="1200" u="none" cap="none" strike="noStrike">
                <a:solidFill>
                  <a:srgbClr val="000000"/>
                </a:solidFill>
                <a:latin typeface="Times New Roman"/>
                <a:ea typeface="Times New Roman"/>
                <a:cs typeface="Times New Roman"/>
                <a:sym typeface="Times New Roman"/>
              </a:rPr>
              <a:t>terraform apply</a:t>
            </a:r>
            <a:r>
              <a:rPr b="0" i="0" lang="en" sz="1200" u="none" cap="none" strike="noStrike">
                <a:solidFill>
                  <a:srgbClr val="000000"/>
                </a:solidFill>
                <a:latin typeface="Times New Roman"/>
                <a:ea typeface="Times New Roman"/>
                <a:cs typeface="Times New Roman"/>
                <a:sym typeface="Times New Roman"/>
              </a:rPr>
              <a:t> command to create an infrastructure on cloud, Terraform creates a state file called </a:t>
            </a:r>
            <a:r>
              <a:rPr b="1" i="0" lang="en" sz="1200" u="none" cap="none" strike="noStrike">
                <a:solidFill>
                  <a:srgbClr val="000000"/>
                </a:solidFill>
                <a:latin typeface="Times New Roman"/>
                <a:ea typeface="Times New Roman"/>
                <a:cs typeface="Times New Roman"/>
                <a:sym typeface="Times New Roman"/>
              </a:rPr>
              <a:t>“terraform.tfstate”</a:t>
            </a:r>
            <a:r>
              <a:rPr b="0" i="0" lang="en" sz="1200" u="none" cap="none" strike="noStrike">
                <a:solidFill>
                  <a:srgbClr val="000000"/>
                </a:solidFill>
                <a:latin typeface="Times New Roman"/>
                <a:ea typeface="Times New Roman"/>
                <a:cs typeface="Times New Roman"/>
                <a:sym typeface="Times New Roman"/>
              </a:rPr>
              <a:t>. This State File contains full details of resources in our terraform code. When you modify something on your code and apply it on cloud, terraform will look into the state file, and compare the changes made in the code from that state file and the changes to the infrastructure based on the state file.  </a:t>
            </a:r>
            <a:endParaRPr b="0" i="0" sz="1200" u="none" cap="none" strike="noStrike">
              <a:solidFill>
                <a:srgbClr val="000000"/>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There is also a backup of the previous state in </a:t>
            </a:r>
            <a:r>
              <a:rPr b="1" i="0" lang="en" sz="1200" u="none" cap="none" strike="noStrike">
                <a:solidFill>
                  <a:srgbClr val="000000"/>
                </a:solidFill>
                <a:latin typeface="Times New Roman"/>
                <a:ea typeface="Times New Roman"/>
                <a:cs typeface="Times New Roman"/>
                <a:sym typeface="Times New Roman"/>
              </a:rPr>
              <a:t>terraform.tfstate.backup</a:t>
            </a:r>
            <a:endParaRPr b="1"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Terraform uses this local state to create plans and make changes to your infrastructure. Prior to any operation, Terraform does a refresh to update the state with the real infrastructure.</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This state is stored by default in a local file named </a:t>
            </a:r>
            <a:r>
              <a:rPr b="1" i="0" lang="en" sz="1200" u="none" cap="none" strike="noStrike">
                <a:solidFill>
                  <a:srgbClr val="000000"/>
                </a:solidFill>
                <a:latin typeface="Times New Roman"/>
                <a:ea typeface="Times New Roman"/>
                <a:cs typeface="Times New Roman"/>
                <a:sym typeface="Times New Roman"/>
              </a:rPr>
              <a:t>"terraform.tfstate"</a:t>
            </a:r>
            <a:r>
              <a:rPr b="0" i="0" lang="en" sz="1200" u="none" cap="none" strike="noStrike">
                <a:solidFill>
                  <a:srgbClr val="000000"/>
                </a:solidFill>
                <a:latin typeface="Times New Roman"/>
                <a:ea typeface="Times New Roman"/>
                <a:cs typeface="Times New Roman"/>
                <a:sym typeface="Times New Roman"/>
              </a:rPr>
              <a:t>, but it can also be stored remotely, which works better in a team environment.</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p:txBody>
      </p:sp>
      <p:pic>
        <p:nvPicPr>
          <p:cNvPr id="1187" name="Google Shape;1187;g1c5bba16794_0_178"/>
          <p:cNvPicPr preferRelativeResize="0"/>
          <p:nvPr/>
        </p:nvPicPr>
        <p:blipFill rotWithShape="1">
          <a:blip r:embed="rId4">
            <a:alphaModFix/>
          </a:blip>
          <a:srcRect b="0" l="0" r="0" t="0"/>
          <a:stretch/>
        </p:blipFill>
        <p:spPr>
          <a:xfrm>
            <a:off x="6542975" y="960200"/>
            <a:ext cx="1900750" cy="1208450"/>
          </a:xfrm>
          <a:prstGeom prst="rect">
            <a:avLst/>
          </a:prstGeom>
          <a:noFill/>
          <a:ln>
            <a:noFill/>
          </a:ln>
        </p:spPr>
      </p:pic>
      <p:pic>
        <p:nvPicPr>
          <p:cNvPr id="1188" name="Google Shape;1188;g1c5bba16794_0_178"/>
          <p:cNvPicPr preferRelativeResize="0"/>
          <p:nvPr/>
        </p:nvPicPr>
        <p:blipFill rotWithShape="1">
          <a:blip r:embed="rId5">
            <a:alphaModFix/>
          </a:blip>
          <a:srcRect b="0" l="0" r="0" t="0"/>
          <a:stretch/>
        </p:blipFill>
        <p:spPr>
          <a:xfrm>
            <a:off x="5787275" y="3037625"/>
            <a:ext cx="3156979" cy="12084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g1c5bba16794_0_19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194" name="Google Shape;1194;g1c5bba16794_0_194"/>
          <p:cNvSpPr txBox="1"/>
          <p:nvPr/>
        </p:nvSpPr>
        <p:spPr>
          <a:xfrm>
            <a:off x="257496" y="310065"/>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Current Vs Desired State</a:t>
            </a:r>
            <a:endParaRPr b="1" i="0" sz="1800" u="none" cap="none" strike="noStrike">
              <a:solidFill>
                <a:srgbClr val="0B5394"/>
              </a:solidFill>
              <a:latin typeface="Arial"/>
              <a:ea typeface="Arial"/>
              <a:cs typeface="Arial"/>
              <a:sym typeface="Arial"/>
            </a:endParaRPr>
          </a:p>
        </p:txBody>
      </p:sp>
      <p:cxnSp>
        <p:nvCxnSpPr>
          <p:cNvPr id="1195" name="Google Shape;1195;g1c5bba16794_0_19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196" name="Google Shape;1196;g1c5bba16794_0_194"/>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197" name="Google Shape;1197;g1c5bba16794_0_194"/>
          <p:cNvSpPr txBox="1"/>
          <p:nvPr/>
        </p:nvSpPr>
        <p:spPr>
          <a:xfrm>
            <a:off x="2993575" y="2032000"/>
            <a:ext cx="52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g1c5bba16794_0_194"/>
          <p:cNvSpPr txBox="1"/>
          <p:nvPr/>
        </p:nvSpPr>
        <p:spPr>
          <a:xfrm>
            <a:off x="474225" y="716375"/>
            <a:ext cx="7298700" cy="923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Current State = Current Infrastructure Resource in the cloud</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Desired State = Infrastructure Configuration defined within the Terraform TF Files.</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Terraform will always make sure the desired state matches with the current state</a:t>
            </a:r>
            <a:endParaRPr b="0" i="0" sz="1200" u="none" cap="none" strike="noStrike">
              <a:solidFill>
                <a:srgbClr val="000000"/>
              </a:solidFill>
              <a:latin typeface="Times New Roman"/>
              <a:ea typeface="Times New Roman"/>
              <a:cs typeface="Times New Roman"/>
              <a:sym typeface="Times New Roman"/>
            </a:endParaRPr>
          </a:p>
        </p:txBody>
      </p:sp>
      <p:pic>
        <p:nvPicPr>
          <p:cNvPr id="1199" name="Google Shape;1199;g1c5bba16794_0_194"/>
          <p:cNvPicPr preferRelativeResize="0"/>
          <p:nvPr/>
        </p:nvPicPr>
        <p:blipFill rotWithShape="1">
          <a:blip r:embed="rId4">
            <a:alphaModFix/>
          </a:blip>
          <a:srcRect b="0" l="0" r="0" t="0"/>
          <a:stretch/>
        </p:blipFill>
        <p:spPr>
          <a:xfrm>
            <a:off x="324675" y="1617625"/>
            <a:ext cx="8494648" cy="32620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g1c5bba16794_0_24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05" name="Google Shape;1205;g1c5bba16794_0_24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State Backend</a:t>
            </a:r>
            <a:endParaRPr b="1" i="0" sz="1800" u="none" cap="none" strike="noStrike">
              <a:solidFill>
                <a:srgbClr val="0B5394"/>
              </a:solidFill>
              <a:latin typeface="Arial"/>
              <a:ea typeface="Arial"/>
              <a:cs typeface="Arial"/>
              <a:sym typeface="Arial"/>
            </a:endParaRPr>
          </a:p>
        </p:txBody>
      </p:sp>
      <p:cxnSp>
        <p:nvCxnSpPr>
          <p:cNvPr id="1206" name="Google Shape;1206;g1c5bba16794_0_24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207" name="Google Shape;1207;g1c5bba16794_0_247"/>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208" name="Google Shape;1208;g1c5bba16794_0_247"/>
          <p:cNvSpPr txBox="1"/>
          <p:nvPr/>
        </p:nvSpPr>
        <p:spPr>
          <a:xfrm>
            <a:off x="2993575" y="2032000"/>
            <a:ext cx="52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g1c5bba16794_0_247"/>
          <p:cNvSpPr txBox="1"/>
          <p:nvPr/>
        </p:nvSpPr>
        <p:spPr>
          <a:xfrm>
            <a:off x="284600" y="709963"/>
            <a:ext cx="52725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200"/>
              <a:buFont typeface="Arial"/>
              <a:buNone/>
            </a:pPr>
            <a:r>
              <a:rPr b="1" i="0" lang="en" sz="1200" u="none" cap="none" strike="noStrike">
                <a:solidFill>
                  <a:srgbClr val="000000"/>
                </a:solidFill>
                <a:latin typeface="Times New Roman"/>
                <a:ea typeface="Times New Roman"/>
                <a:cs typeface="Times New Roman"/>
                <a:sym typeface="Times New Roman"/>
              </a:rPr>
              <a:t>Terraform backend</a:t>
            </a:r>
            <a:r>
              <a:rPr b="0" i="0" lang="en" sz="1200" u="none" cap="none" strike="noStrike">
                <a:solidFill>
                  <a:srgbClr val="000000"/>
                </a:solidFill>
                <a:latin typeface="Times New Roman"/>
                <a:ea typeface="Times New Roman"/>
                <a:cs typeface="Times New Roman"/>
                <a:sym typeface="Times New Roman"/>
              </a:rPr>
              <a:t> is like the repository of instruction to load and run the terraform state especially when the </a:t>
            </a:r>
            <a:r>
              <a:rPr b="1" i="0" lang="en" sz="1200" u="none" cap="none" strike="noStrike">
                <a:solidFill>
                  <a:srgbClr val="000000"/>
                </a:solidFill>
                <a:latin typeface="Times New Roman"/>
                <a:ea typeface="Times New Roman"/>
                <a:cs typeface="Times New Roman"/>
                <a:sym typeface="Times New Roman"/>
              </a:rPr>
              <a:t>operation</a:t>
            </a:r>
            <a:r>
              <a:rPr b="0" i="0" lang="en" sz="1200" u="none" cap="none" strike="noStrike">
                <a:solidFill>
                  <a:srgbClr val="000000"/>
                </a:solidFill>
                <a:latin typeface="Times New Roman"/>
                <a:ea typeface="Times New Roman"/>
                <a:cs typeface="Times New Roman"/>
                <a:sym typeface="Times New Roman"/>
              </a:rPr>
              <a:t> like terraform applies executed. Backend is very important when you are developing the infrastructure with a big team. So, Understanding the Terraform Backend is very important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p:txBody>
      </p:sp>
      <p:pic>
        <p:nvPicPr>
          <p:cNvPr id="1210" name="Google Shape;1210;g1c5bba16794_0_247"/>
          <p:cNvPicPr preferRelativeResize="0"/>
          <p:nvPr/>
        </p:nvPicPr>
        <p:blipFill rotWithShape="1">
          <a:blip r:embed="rId4">
            <a:alphaModFix/>
          </a:blip>
          <a:srcRect b="0" l="58440" r="0" t="0"/>
          <a:stretch/>
        </p:blipFill>
        <p:spPr>
          <a:xfrm>
            <a:off x="6624124" y="3020450"/>
            <a:ext cx="1951724" cy="1874625"/>
          </a:xfrm>
          <a:prstGeom prst="rect">
            <a:avLst/>
          </a:prstGeom>
          <a:noFill/>
          <a:ln>
            <a:noFill/>
          </a:ln>
        </p:spPr>
      </p:pic>
      <p:pic>
        <p:nvPicPr>
          <p:cNvPr id="1211" name="Google Shape;1211;g1c5bba16794_0_247"/>
          <p:cNvPicPr preferRelativeResize="0"/>
          <p:nvPr/>
        </p:nvPicPr>
        <p:blipFill rotWithShape="1">
          <a:blip r:embed="rId5">
            <a:alphaModFix/>
          </a:blip>
          <a:srcRect b="0" l="0" r="0" t="0"/>
          <a:stretch/>
        </p:blipFill>
        <p:spPr>
          <a:xfrm>
            <a:off x="6568664" y="901299"/>
            <a:ext cx="1860086" cy="1966200"/>
          </a:xfrm>
          <a:prstGeom prst="rect">
            <a:avLst/>
          </a:prstGeom>
          <a:noFill/>
          <a:ln>
            <a:noFill/>
          </a:ln>
        </p:spPr>
      </p:pic>
      <p:sp>
        <p:nvSpPr>
          <p:cNvPr id="1212" name="Google Shape;1212;g1c5bba16794_0_247"/>
          <p:cNvSpPr txBox="1"/>
          <p:nvPr/>
        </p:nvSpPr>
        <p:spPr>
          <a:xfrm>
            <a:off x="284600" y="2119525"/>
            <a:ext cx="6139800" cy="35094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200"/>
              <a:buFont typeface="Arial"/>
              <a:buNone/>
            </a:pPr>
            <a:r>
              <a:rPr b="1" i="0" lang="en" sz="1200" u="none" cap="none" strike="noStrike">
                <a:solidFill>
                  <a:srgbClr val="000000"/>
                </a:solidFill>
                <a:latin typeface="Times New Roman"/>
                <a:ea typeface="Times New Roman"/>
                <a:cs typeface="Times New Roman"/>
                <a:sym typeface="Times New Roman"/>
              </a:rPr>
              <a:t>Terraform backend do 2 things:</a:t>
            </a:r>
            <a:endParaRPr b="1" i="0" sz="1200" u="none" cap="none" strike="noStrike">
              <a:solidFill>
                <a:srgbClr val="000000"/>
              </a:solidFill>
              <a:latin typeface="Times New Roman"/>
              <a:ea typeface="Times New Roman"/>
              <a:cs typeface="Times New Roman"/>
              <a:sym typeface="Times New Roman"/>
            </a:endParaRPr>
          </a:p>
          <a:p>
            <a:pPr indent="-304800" lvl="0" marL="457200" marR="0" rtl="0" algn="just">
              <a:lnSpc>
                <a:spcPct val="150000"/>
              </a:lnSpc>
              <a:spcBef>
                <a:spcPts val="0"/>
              </a:spcBef>
              <a:spcAft>
                <a:spcPts val="0"/>
              </a:spcAft>
              <a:buClr>
                <a:srgbClr val="000000"/>
              </a:buClr>
              <a:buSzPts val="1200"/>
              <a:buFont typeface="Times New Roman"/>
              <a:buChar char="-"/>
            </a:pPr>
            <a:r>
              <a:rPr b="0" i="0" lang="en" sz="1200" u="none" cap="none" strike="noStrike">
                <a:solidFill>
                  <a:schemeClr val="dk1"/>
                </a:solidFill>
                <a:latin typeface="Times New Roman"/>
                <a:ea typeface="Times New Roman"/>
                <a:cs typeface="Times New Roman"/>
                <a:sym typeface="Times New Roman"/>
              </a:rPr>
              <a:t>It store the state file</a:t>
            </a:r>
            <a:endParaRPr b="0" i="0" sz="1200" u="none" cap="none" strike="noStrike">
              <a:solidFill>
                <a:schemeClr val="dk1"/>
              </a:solidFill>
              <a:latin typeface="Times New Roman"/>
              <a:ea typeface="Times New Roman"/>
              <a:cs typeface="Times New Roman"/>
              <a:sym typeface="Times New Roman"/>
            </a:endParaRPr>
          </a:p>
          <a:p>
            <a:pPr indent="-304800" lvl="0" marL="457200" marR="0" rtl="0" algn="just">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And It look the state file</a:t>
            </a:r>
            <a:endParaRPr b="0" i="0" sz="1200" u="none" cap="none" strike="noStrike">
              <a:solidFill>
                <a:srgbClr val="000000"/>
              </a:solidFill>
              <a:latin typeface="Times New Roman"/>
              <a:ea typeface="Times New Roman"/>
              <a:cs typeface="Times New Roman"/>
              <a:sym typeface="Times New Roman"/>
            </a:endParaRPr>
          </a:p>
          <a:p>
            <a:pPr indent="0" lvl="0" marL="45720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State Locking is to prevent conflicts and inconsistencies when the operations are being performed</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Operations refers to performing API requests against infrastructure services in order to create, read, update, or destroy resources. Not every terraform </a:t>
            </a:r>
            <a:r>
              <a:rPr b="1" i="0" lang="en" sz="1200" u="none" cap="none" strike="noStrike">
                <a:solidFill>
                  <a:srgbClr val="000000"/>
                </a:solidFill>
                <a:latin typeface="Times New Roman"/>
                <a:ea typeface="Times New Roman"/>
                <a:cs typeface="Times New Roman"/>
                <a:sym typeface="Times New Roman"/>
              </a:rPr>
              <a:t>subcommand</a:t>
            </a:r>
            <a:r>
              <a:rPr b="0" i="0" lang="en" sz="1200" u="none" cap="none" strike="noStrike">
                <a:solidFill>
                  <a:srgbClr val="000000"/>
                </a:solidFill>
                <a:latin typeface="Times New Roman"/>
                <a:ea typeface="Times New Roman"/>
                <a:cs typeface="Times New Roman"/>
                <a:sym typeface="Times New Roman"/>
              </a:rPr>
              <a:t> performs API operations; many of them only operate on state data. Terraform apply and destroy will perform the backend state operations for instance.</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g1c5bba16794_0_21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18" name="Google Shape;1218;g1c5bba16794_0_21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Local State File</a:t>
            </a:r>
            <a:endParaRPr b="1" i="0" sz="1800" u="none" cap="none" strike="noStrike">
              <a:solidFill>
                <a:srgbClr val="0B5394"/>
              </a:solidFill>
              <a:latin typeface="Arial"/>
              <a:ea typeface="Arial"/>
              <a:cs typeface="Arial"/>
              <a:sym typeface="Arial"/>
            </a:endParaRPr>
          </a:p>
        </p:txBody>
      </p:sp>
      <p:cxnSp>
        <p:nvCxnSpPr>
          <p:cNvPr id="1219" name="Google Shape;1219;g1c5bba16794_0_21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220" name="Google Shape;1220;g1c5bba16794_0_219"/>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221" name="Google Shape;1221;g1c5bba16794_0_219"/>
          <p:cNvSpPr txBox="1"/>
          <p:nvPr/>
        </p:nvSpPr>
        <p:spPr>
          <a:xfrm>
            <a:off x="2993575" y="2032000"/>
            <a:ext cx="52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g1c5bba16794_0_219"/>
          <p:cNvSpPr txBox="1"/>
          <p:nvPr/>
        </p:nvSpPr>
        <p:spPr>
          <a:xfrm>
            <a:off x="223600" y="853875"/>
            <a:ext cx="5272500" cy="1754700"/>
          </a:xfrm>
          <a:prstGeom prst="rect">
            <a:avLst/>
          </a:prstGeom>
          <a:noFill/>
          <a:ln>
            <a:noFill/>
          </a:ln>
        </p:spPr>
        <p:txBody>
          <a:bodyPr anchorCtr="0" anchor="t" bIns="91425" lIns="91425" spcFirstLastPara="1" rIns="91425" wrap="square" tIns="91425">
            <a:spAutoFit/>
          </a:bodyPr>
          <a:lstStyle/>
          <a:p>
            <a:pPr indent="-304800" lvl="0" marL="457200" marR="0" rtl="0" algn="just">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Multiple Team members cannot update the infrastructure as they don’t have access to State File</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just">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Only the team member that have access to the state file can run terraform</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just">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This means we need store the state file in a shared location</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000000"/>
              </a:buClr>
              <a:buSzPts val="1200"/>
              <a:buFont typeface="Times New Roman"/>
              <a:buChar char="-"/>
            </a:pPr>
            <a:r>
              <a:rPr b="0" i="0" lang="en" sz="1200" u="none" cap="none" strike="noStrike">
                <a:solidFill>
                  <a:schemeClr val="dk1"/>
                </a:solidFill>
                <a:latin typeface="Times New Roman"/>
                <a:ea typeface="Times New Roman"/>
                <a:cs typeface="Times New Roman"/>
                <a:sym typeface="Times New Roman"/>
              </a:rPr>
              <a:t>Terraform apply and destroy will perform the backend state operations for instance.</a:t>
            </a:r>
            <a:endParaRPr b="0" i="0" sz="1200" u="none" cap="none" strike="noStrike">
              <a:solidFill>
                <a:srgbClr val="000000"/>
              </a:solidFill>
              <a:latin typeface="Times New Roman"/>
              <a:ea typeface="Times New Roman"/>
              <a:cs typeface="Times New Roman"/>
              <a:sym typeface="Times New Roman"/>
            </a:endParaRPr>
          </a:p>
        </p:txBody>
      </p:sp>
      <p:pic>
        <p:nvPicPr>
          <p:cNvPr id="1223" name="Google Shape;1223;g1c5bba16794_0_219"/>
          <p:cNvPicPr preferRelativeResize="0"/>
          <p:nvPr/>
        </p:nvPicPr>
        <p:blipFill rotWithShape="1">
          <a:blip r:embed="rId4">
            <a:alphaModFix/>
          </a:blip>
          <a:srcRect b="0" l="0" r="0" t="0"/>
          <a:stretch/>
        </p:blipFill>
        <p:spPr>
          <a:xfrm>
            <a:off x="5985146" y="994101"/>
            <a:ext cx="2233529" cy="3592675"/>
          </a:xfrm>
          <a:prstGeom prst="rect">
            <a:avLst/>
          </a:prstGeom>
          <a:noFill/>
          <a:ln>
            <a:noFill/>
          </a:ln>
        </p:spPr>
      </p:pic>
      <p:pic>
        <p:nvPicPr>
          <p:cNvPr id="1224" name="Google Shape;1224;g1c5bba16794_0_219"/>
          <p:cNvPicPr preferRelativeResize="0"/>
          <p:nvPr/>
        </p:nvPicPr>
        <p:blipFill rotWithShape="1">
          <a:blip r:embed="rId5">
            <a:alphaModFix/>
          </a:blip>
          <a:srcRect b="0" l="0" r="0" t="0"/>
          <a:stretch/>
        </p:blipFill>
        <p:spPr>
          <a:xfrm>
            <a:off x="1446902" y="2571750"/>
            <a:ext cx="2614750" cy="1735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50" name="Google Shape;150;p1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51" name="Google Shape;151;p12"/>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52" name="Google Shape;152;p12"/>
          <p:cNvSpPr txBox="1"/>
          <p:nvPr/>
        </p:nvSpPr>
        <p:spPr>
          <a:xfrm>
            <a:off x="609925" y="723950"/>
            <a:ext cx="68919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highlight>
                  <a:schemeClr val="lt1"/>
                </a:highlight>
                <a:latin typeface="Times New Roman"/>
                <a:ea typeface="Times New Roman"/>
                <a:cs typeface="Times New Roman"/>
                <a:sym typeface="Times New Roman"/>
              </a:rPr>
              <a:t>Infrastructure as Code (IaC) </a:t>
            </a:r>
            <a:r>
              <a:rPr b="0" i="0" lang="en" sz="1200" u="none" cap="none" strike="noStrike">
                <a:solidFill>
                  <a:schemeClr val="dk1"/>
                </a:solidFill>
                <a:highlight>
                  <a:schemeClr val="lt1"/>
                </a:highlight>
                <a:latin typeface="Times New Roman"/>
                <a:ea typeface="Times New Roman"/>
                <a:cs typeface="Times New Roman"/>
                <a:sym typeface="Times New Roman"/>
              </a:rPr>
              <a:t>is the managing and provisioning of infrastructure through code instead of through manual processes</a:t>
            </a:r>
            <a:r>
              <a:rPr b="0" i="0" lang="en" sz="1200" u="none" cap="none" strike="noStrike">
                <a:solidFill>
                  <a:schemeClr val="dk1"/>
                </a:solidFill>
                <a:latin typeface="Times New Roman"/>
                <a:ea typeface="Times New Roman"/>
                <a:cs typeface="Times New Roman"/>
                <a:sym typeface="Times New Roman"/>
              </a:rPr>
              <a:t>. Instead of manually configuring cloud nodes or physical hardware, IaC automates the process infrastructure management through source code.</a:t>
            </a:r>
            <a:endParaRPr b="1" i="0" sz="1200" u="none" cap="none" strike="noStrike">
              <a:solidFill>
                <a:schemeClr val="dk1"/>
              </a:solidFill>
              <a:highlight>
                <a:srgbClr val="FFFFFF"/>
              </a:highlight>
              <a:latin typeface="Times New Roman"/>
              <a:ea typeface="Times New Roman"/>
              <a:cs typeface="Times New Roman"/>
              <a:sym typeface="Times New Roman"/>
            </a:endParaRPr>
          </a:p>
        </p:txBody>
      </p:sp>
      <p:sp>
        <p:nvSpPr>
          <p:cNvPr id="153" name="Google Shape;153;p12"/>
          <p:cNvSpPr txBox="1"/>
          <p:nvPr/>
        </p:nvSpPr>
        <p:spPr>
          <a:xfrm>
            <a:off x="375996" y="3546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Benefit of Infrastructure as code (IaC)</a:t>
            </a:r>
            <a:endParaRPr b="1" i="0" sz="1800" u="none" cap="none" strike="noStrike">
              <a:solidFill>
                <a:srgbClr val="0B5394"/>
              </a:solidFill>
              <a:latin typeface="Arial"/>
              <a:ea typeface="Arial"/>
              <a:cs typeface="Arial"/>
              <a:sym typeface="Arial"/>
            </a:endParaRPr>
          </a:p>
        </p:txBody>
      </p:sp>
      <p:sp>
        <p:nvSpPr>
          <p:cNvPr id="154" name="Google Shape;154;p12"/>
          <p:cNvSpPr txBox="1"/>
          <p:nvPr/>
        </p:nvSpPr>
        <p:spPr>
          <a:xfrm>
            <a:off x="555725" y="2185350"/>
            <a:ext cx="7494900" cy="2862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rgbClr val="000000"/>
                </a:solidFill>
                <a:latin typeface="Times New Roman"/>
                <a:ea typeface="Times New Roman"/>
                <a:cs typeface="Times New Roman"/>
                <a:sym typeface="Times New Roman"/>
              </a:rPr>
              <a:t>Simplicity</a:t>
            </a:r>
            <a:r>
              <a:rPr b="0" i="0" lang="en" sz="1200" u="none" cap="none" strike="noStrike">
                <a:solidFill>
                  <a:srgbClr val="000000"/>
                </a:solidFill>
                <a:latin typeface="Times New Roman"/>
                <a:ea typeface="Times New Roman"/>
                <a:cs typeface="Times New Roman"/>
                <a:sym typeface="Times New Roman"/>
              </a:rPr>
              <a:t> - IaC eliminates manual processes, thereby accelerating the delivery and management lifecycles. IaC makes it possible to spin up an entire infrastructure architecture by simply running a script.</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chemeClr val="dk1"/>
              </a:buClr>
              <a:buSzPts val="11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chemeClr val="dk1"/>
              </a:buClr>
              <a:buSzPts val="1100"/>
              <a:buFont typeface="Arial"/>
              <a:buNone/>
            </a:pPr>
            <a:r>
              <a:rPr b="1" i="0" lang="en" sz="1200" u="none" cap="none" strike="noStrike">
                <a:solidFill>
                  <a:srgbClr val="000000"/>
                </a:solidFill>
                <a:latin typeface="Times New Roman"/>
                <a:ea typeface="Times New Roman"/>
                <a:cs typeface="Times New Roman"/>
                <a:sym typeface="Times New Roman"/>
              </a:rPr>
              <a:t>Team Collaboration -</a:t>
            </a:r>
            <a:r>
              <a:rPr b="0" i="0" lang="en" sz="1200" u="none" cap="none" strike="noStrike">
                <a:solidFill>
                  <a:srgbClr val="000000"/>
                </a:solidFill>
                <a:latin typeface="Times New Roman"/>
                <a:ea typeface="Times New Roman"/>
                <a:cs typeface="Times New Roman"/>
                <a:sym typeface="Times New Roman"/>
              </a:rPr>
              <a:t> Various team members can collaborate on IaC software in the same way they would with regular application code through tools like Github. Code can be easily linked to issue tracking systems for future use and reference.</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rgbClr val="000000"/>
                </a:solidFill>
                <a:latin typeface="Times New Roman"/>
                <a:ea typeface="Times New Roman"/>
                <a:cs typeface="Times New Roman"/>
                <a:sym typeface="Times New Roman"/>
              </a:rPr>
              <a:t>Error Reduction </a:t>
            </a:r>
            <a:r>
              <a:rPr b="0" i="0" lang="en" sz="1200" u="none" cap="none" strike="noStrike">
                <a:solidFill>
                  <a:srgbClr val="000000"/>
                </a:solidFill>
                <a:latin typeface="Times New Roman"/>
                <a:ea typeface="Times New Roman"/>
                <a:cs typeface="Times New Roman"/>
                <a:sym typeface="Times New Roman"/>
              </a:rPr>
              <a:t>-  IaC minimizes the probability of errors or deviations when provisioning your infrastructure. The code completely, standardizes your setup, allowing applications to run smoothly and error-free without the constant need for admin oversight.</a:t>
            </a:r>
            <a:endParaRPr b="0" i="0" sz="1200" u="none" cap="none" strike="noStrike">
              <a:solidFill>
                <a:srgbClr val="000000"/>
              </a:solidFill>
              <a:latin typeface="Times New Roman"/>
              <a:ea typeface="Times New Roman"/>
              <a:cs typeface="Times New Roman"/>
              <a:sym typeface="Times New Roman"/>
            </a:endParaRPr>
          </a:p>
        </p:txBody>
      </p:sp>
      <p:sp>
        <p:nvSpPr>
          <p:cNvPr id="155" name="Google Shape;155;p12"/>
          <p:cNvSpPr txBox="1"/>
          <p:nvPr/>
        </p:nvSpPr>
        <p:spPr>
          <a:xfrm>
            <a:off x="609925" y="1761600"/>
            <a:ext cx="7074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1" i="0" lang="en" sz="1200" u="none" cap="none" strike="noStrike">
                <a:solidFill>
                  <a:srgbClr val="212234"/>
                </a:solidFill>
                <a:highlight>
                  <a:srgbClr val="FFFFFF"/>
                </a:highlight>
                <a:latin typeface="Times New Roman"/>
                <a:ea typeface="Times New Roman"/>
                <a:cs typeface="Times New Roman"/>
                <a:sym typeface="Times New Roman"/>
              </a:rPr>
              <a:t>Here are several of the major key benefits of using an IaC solution like Terraform:</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g1c5bba16794_0_26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30" name="Google Shape;1230;g1c5bba16794_0_26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Remote State File</a:t>
            </a:r>
            <a:endParaRPr b="1" i="0" sz="1800" u="none" cap="none" strike="noStrike">
              <a:solidFill>
                <a:srgbClr val="0B5394"/>
              </a:solidFill>
              <a:latin typeface="Arial"/>
              <a:ea typeface="Arial"/>
              <a:cs typeface="Arial"/>
              <a:sym typeface="Arial"/>
            </a:endParaRPr>
          </a:p>
        </p:txBody>
      </p:sp>
      <p:cxnSp>
        <p:nvCxnSpPr>
          <p:cNvPr id="1231" name="Google Shape;1231;g1c5bba16794_0_26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232" name="Google Shape;1232;g1c5bba16794_0_261"/>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233" name="Google Shape;1233;g1c5bba16794_0_261"/>
          <p:cNvSpPr txBox="1"/>
          <p:nvPr/>
        </p:nvSpPr>
        <p:spPr>
          <a:xfrm>
            <a:off x="2993575" y="2032000"/>
            <a:ext cx="52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g1c5bba16794_0_261"/>
          <p:cNvSpPr txBox="1"/>
          <p:nvPr/>
        </p:nvSpPr>
        <p:spPr>
          <a:xfrm>
            <a:off x="223600" y="770475"/>
            <a:ext cx="5272500" cy="2031900"/>
          </a:xfrm>
          <a:prstGeom prst="rect">
            <a:avLst/>
          </a:prstGeom>
          <a:noFill/>
          <a:ln>
            <a:noFill/>
          </a:ln>
        </p:spPr>
        <p:txBody>
          <a:bodyPr anchorCtr="0" anchor="t" bIns="91425" lIns="91425" spcFirstLastPara="1" rIns="91425" wrap="square" tIns="91425">
            <a:spAutoFit/>
          </a:bodyPr>
          <a:lstStyle/>
          <a:p>
            <a:pPr indent="-304800" lvl="0" marL="457200" marR="0" rtl="0" algn="just">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Multiple Team members can update the infrastructure as they there have access to State File</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just">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Every team member that have access to the state file can run terraform</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just">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This actually create another issue because the </a:t>
            </a:r>
            <a:r>
              <a:rPr b="1" i="0" lang="en" sz="1200" u="none" cap="none" strike="noStrike">
                <a:solidFill>
                  <a:srgbClr val="980000"/>
                </a:solidFill>
                <a:latin typeface="Times New Roman"/>
                <a:ea typeface="Times New Roman"/>
                <a:cs typeface="Times New Roman"/>
                <a:sym typeface="Times New Roman"/>
              </a:rPr>
              <a:t>state file can be corrupted</a:t>
            </a:r>
            <a:r>
              <a:rPr b="0" i="0" lang="en" sz="1200" u="none" cap="none" strike="noStrike">
                <a:solidFill>
                  <a:srgbClr val="000000"/>
                </a:solidFill>
                <a:latin typeface="Times New Roman"/>
                <a:ea typeface="Times New Roman"/>
                <a:cs typeface="Times New Roman"/>
                <a:sym typeface="Times New Roman"/>
              </a:rPr>
              <a:t> when 2 developers run terraform apply at the same time.</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just">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We need to implement a state lock</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p:txBody>
      </p:sp>
      <p:pic>
        <p:nvPicPr>
          <p:cNvPr id="1235" name="Google Shape;1235;g1c5bba16794_0_261"/>
          <p:cNvPicPr preferRelativeResize="0"/>
          <p:nvPr/>
        </p:nvPicPr>
        <p:blipFill rotWithShape="1">
          <a:blip r:embed="rId4">
            <a:alphaModFix/>
          </a:blip>
          <a:srcRect b="0" l="0" r="0" t="0"/>
          <a:stretch/>
        </p:blipFill>
        <p:spPr>
          <a:xfrm>
            <a:off x="6087400" y="901300"/>
            <a:ext cx="2693651" cy="4018575"/>
          </a:xfrm>
          <a:prstGeom prst="rect">
            <a:avLst/>
          </a:prstGeom>
          <a:noFill/>
          <a:ln>
            <a:noFill/>
          </a:ln>
        </p:spPr>
      </p:pic>
      <p:pic>
        <p:nvPicPr>
          <p:cNvPr id="1236" name="Google Shape;1236;g1c5bba16794_0_261"/>
          <p:cNvPicPr preferRelativeResize="0"/>
          <p:nvPr/>
        </p:nvPicPr>
        <p:blipFill rotWithShape="1">
          <a:blip r:embed="rId5">
            <a:alphaModFix/>
          </a:blip>
          <a:srcRect b="0" l="0" r="0" t="0"/>
          <a:stretch/>
        </p:blipFill>
        <p:spPr>
          <a:xfrm>
            <a:off x="647100" y="2484356"/>
            <a:ext cx="4094324" cy="2489743"/>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g1c5bba16794_0_29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42" name="Google Shape;1242;g1c5bba16794_0_29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Remote State File</a:t>
            </a:r>
            <a:endParaRPr b="1" i="0" sz="1800" u="none" cap="none" strike="noStrike">
              <a:solidFill>
                <a:srgbClr val="0B5394"/>
              </a:solidFill>
              <a:latin typeface="Arial"/>
              <a:ea typeface="Arial"/>
              <a:cs typeface="Arial"/>
              <a:sym typeface="Arial"/>
            </a:endParaRPr>
          </a:p>
        </p:txBody>
      </p:sp>
      <p:cxnSp>
        <p:nvCxnSpPr>
          <p:cNvPr id="1243" name="Google Shape;1243;g1c5bba16794_0_29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244" name="Google Shape;1244;g1c5bba16794_0_290"/>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245" name="Google Shape;1245;g1c5bba16794_0_290"/>
          <p:cNvSpPr txBox="1"/>
          <p:nvPr/>
        </p:nvSpPr>
        <p:spPr>
          <a:xfrm>
            <a:off x="2993575" y="2032000"/>
            <a:ext cx="52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g1c5bba16794_0_290"/>
          <p:cNvSpPr txBox="1"/>
          <p:nvPr/>
        </p:nvSpPr>
        <p:spPr>
          <a:xfrm>
            <a:off x="223600" y="770475"/>
            <a:ext cx="5272500" cy="2031900"/>
          </a:xfrm>
          <a:prstGeom prst="rect">
            <a:avLst/>
          </a:prstGeom>
          <a:noFill/>
          <a:ln>
            <a:noFill/>
          </a:ln>
        </p:spPr>
        <p:txBody>
          <a:bodyPr anchorCtr="0" anchor="t" bIns="91425" lIns="91425" spcFirstLastPara="1" rIns="91425" wrap="square" tIns="91425">
            <a:spAutoFit/>
          </a:bodyPr>
          <a:lstStyle/>
          <a:p>
            <a:pPr indent="-304800" lvl="0" marL="457200" marR="0" rtl="0" algn="just">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Multiple Team members can update the infrastructure as they there have access to State File</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just">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Every team member that have access to the state file can run terraform</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just">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This actually create another issue because the </a:t>
            </a:r>
            <a:r>
              <a:rPr b="1" i="0" lang="en" sz="1200" u="none" cap="none" strike="noStrike">
                <a:solidFill>
                  <a:srgbClr val="980000"/>
                </a:solidFill>
                <a:latin typeface="Times New Roman"/>
                <a:ea typeface="Times New Roman"/>
                <a:cs typeface="Times New Roman"/>
                <a:sym typeface="Times New Roman"/>
              </a:rPr>
              <a:t>state file can be corrupted</a:t>
            </a:r>
            <a:r>
              <a:rPr b="0" i="0" lang="en" sz="1200" u="none" cap="none" strike="noStrike">
                <a:solidFill>
                  <a:srgbClr val="000000"/>
                </a:solidFill>
                <a:latin typeface="Times New Roman"/>
                <a:ea typeface="Times New Roman"/>
                <a:cs typeface="Times New Roman"/>
                <a:sym typeface="Times New Roman"/>
              </a:rPr>
              <a:t> when 2 developers run terraform apply at the same time.</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just">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We need to implement a state lock</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p:txBody>
      </p:sp>
      <p:pic>
        <p:nvPicPr>
          <p:cNvPr id="1247" name="Google Shape;1247;g1c5bba16794_0_290"/>
          <p:cNvPicPr preferRelativeResize="0"/>
          <p:nvPr/>
        </p:nvPicPr>
        <p:blipFill rotWithShape="1">
          <a:blip r:embed="rId4">
            <a:alphaModFix/>
          </a:blip>
          <a:srcRect b="0" l="0" r="0" t="0"/>
          <a:stretch/>
        </p:blipFill>
        <p:spPr>
          <a:xfrm>
            <a:off x="6087400" y="901300"/>
            <a:ext cx="2693651" cy="4018575"/>
          </a:xfrm>
          <a:prstGeom prst="rect">
            <a:avLst/>
          </a:prstGeom>
          <a:noFill/>
          <a:ln>
            <a:noFill/>
          </a:ln>
        </p:spPr>
      </p:pic>
      <p:pic>
        <p:nvPicPr>
          <p:cNvPr id="1248" name="Google Shape;1248;g1c5bba16794_0_290"/>
          <p:cNvPicPr preferRelativeResize="0"/>
          <p:nvPr/>
        </p:nvPicPr>
        <p:blipFill rotWithShape="1">
          <a:blip r:embed="rId5">
            <a:alphaModFix/>
          </a:blip>
          <a:srcRect b="0" l="0" r="0" t="0"/>
          <a:stretch/>
        </p:blipFill>
        <p:spPr>
          <a:xfrm>
            <a:off x="647100" y="2484356"/>
            <a:ext cx="4094324" cy="2489743"/>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2" name="Shape 1252"/>
        <p:cNvGrpSpPr/>
        <p:nvPr/>
      </p:nvGrpSpPr>
      <p:grpSpPr>
        <a:xfrm>
          <a:off x="0" y="0"/>
          <a:ext cx="0" cy="0"/>
          <a:chOff x="0" y="0"/>
          <a:chExt cx="0" cy="0"/>
        </a:xfrm>
      </p:grpSpPr>
      <p:sp>
        <p:nvSpPr>
          <p:cNvPr id="1253" name="Google Shape;1253;g1c5bba16794_0_313"/>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54" name="Google Shape;1254;g1c5bba16794_0_313"/>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55" name="Google Shape;1255;g1c5bba16794_0_313"/>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256" name="Google Shape;1256;g1c5bba16794_0_313"/>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 Terraform Commands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1257" name="Google Shape;1257;g1c5bba16794_0_313"/>
          <p:cNvPicPr preferRelativeResize="0"/>
          <p:nvPr/>
        </p:nvPicPr>
        <p:blipFill rotWithShape="1">
          <a:blip r:embed="rId3">
            <a:alphaModFix/>
          </a:blip>
          <a:srcRect b="0" l="0" r="0" t="0"/>
          <a:stretch/>
        </p:blipFill>
        <p:spPr>
          <a:xfrm>
            <a:off x="7414200" y="4188000"/>
            <a:ext cx="1619100" cy="8095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g1f292153326_1_5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63" name="Google Shape;1263;g1f292153326_1_5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Commands</a:t>
            </a:r>
            <a:endParaRPr b="1" i="0" sz="1800" u="none" cap="none" strike="noStrike">
              <a:solidFill>
                <a:srgbClr val="0B5394"/>
              </a:solidFill>
              <a:latin typeface="Arial"/>
              <a:ea typeface="Arial"/>
              <a:cs typeface="Arial"/>
              <a:sym typeface="Arial"/>
            </a:endParaRPr>
          </a:p>
        </p:txBody>
      </p:sp>
      <p:cxnSp>
        <p:nvCxnSpPr>
          <p:cNvPr id="1264" name="Google Shape;1264;g1f292153326_1_5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265" name="Google Shape;1265;g1f292153326_1_57"/>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266" name="Google Shape;1266;g1f292153326_1_57"/>
          <p:cNvSpPr txBox="1"/>
          <p:nvPr/>
        </p:nvSpPr>
        <p:spPr>
          <a:xfrm>
            <a:off x="2993575" y="2032000"/>
            <a:ext cx="52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267" name="Google Shape;1267;g1f292153326_1_57"/>
          <p:cNvGraphicFramePr/>
          <p:nvPr/>
        </p:nvGraphicFramePr>
        <p:xfrm>
          <a:off x="361725" y="853875"/>
          <a:ext cx="3000000" cy="3000000"/>
        </p:xfrm>
        <a:graphic>
          <a:graphicData uri="http://schemas.openxmlformats.org/drawingml/2006/table">
            <a:tbl>
              <a:tblPr>
                <a:noFill/>
                <a:tableStyleId>{F7A961B6-E908-4363-9A95-3A935B625892}</a:tableStyleId>
              </a:tblPr>
              <a:tblGrid>
                <a:gridCol w="2405150"/>
                <a:gridCol w="6015375"/>
              </a:tblGrid>
              <a:tr h="303850">
                <a:tc>
                  <a:txBody>
                    <a:bodyPr/>
                    <a:lstStyle/>
                    <a:p>
                      <a:pPr indent="0" lvl="0" marL="0" marR="63500" rtl="0" algn="l">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Option</a:t>
                      </a:r>
                      <a:endParaRPr b="1" sz="1200">
                        <a:solidFill>
                          <a:schemeClr val="dk1"/>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c>
                  <a:txBody>
                    <a:bodyPr/>
                    <a:lstStyle/>
                    <a:p>
                      <a:pPr indent="0" lvl="0" marL="0" marR="63500" rtl="0" algn="l">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Description</a:t>
                      </a:r>
                      <a:endParaRPr b="1" sz="1200">
                        <a:solidFill>
                          <a:schemeClr val="dk1"/>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03850">
                <a:tc>
                  <a:txBody>
                    <a:bodyPr/>
                    <a:lstStyle/>
                    <a:p>
                      <a:pPr indent="0" lvl="0" marL="0" marR="63500" rtl="0" algn="l">
                        <a:lnSpc>
                          <a:spcPct val="115000"/>
                        </a:lnSpc>
                        <a:spcBef>
                          <a:spcPts val="0"/>
                        </a:spcBef>
                        <a:spcAft>
                          <a:spcPts val="0"/>
                        </a:spcAft>
                        <a:buClr>
                          <a:schemeClr val="dk1"/>
                        </a:buClr>
                        <a:buSzPts val="1100"/>
                        <a:buFont typeface="Arial"/>
                        <a:buNone/>
                      </a:pPr>
                      <a:r>
                        <a:rPr lang="en" sz="1200">
                          <a:solidFill>
                            <a:srgbClr val="080808"/>
                          </a:solidFill>
                          <a:latin typeface="Times New Roman"/>
                          <a:ea typeface="Times New Roman"/>
                          <a:cs typeface="Times New Roman"/>
                          <a:sym typeface="Times New Roman"/>
                        </a:rPr>
                        <a:t>terraform version</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Displays the version of Terraform installed</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66500">
                <a:tc>
                  <a:txBody>
                    <a:bodyPr/>
                    <a:lstStyle/>
                    <a:p>
                      <a:pPr indent="0" lvl="0" marL="0" marR="6350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terraform fmt</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200">
                          <a:solidFill>
                            <a:srgbClr val="080808"/>
                          </a:solidFill>
                          <a:latin typeface="Times New Roman"/>
                          <a:ea typeface="Times New Roman"/>
                          <a:cs typeface="Times New Roman"/>
                          <a:sym typeface="Times New Roman"/>
                        </a:rPr>
                        <a:t>Format Terraform configuration files. Both configuration files </a:t>
                      </a:r>
                      <a:r>
                        <a:rPr b="1" lang="en" sz="1200">
                          <a:solidFill>
                            <a:srgbClr val="080808"/>
                          </a:solidFill>
                          <a:latin typeface="Times New Roman"/>
                          <a:ea typeface="Times New Roman"/>
                          <a:cs typeface="Times New Roman"/>
                          <a:sym typeface="Times New Roman"/>
                        </a:rPr>
                        <a:t>(.tf)</a:t>
                      </a:r>
                      <a:r>
                        <a:rPr lang="en" sz="1200">
                          <a:solidFill>
                            <a:srgbClr val="080808"/>
                          </a:solidFill>
                          <a:latin typeface="Times New Roman"/>
                          <a:ea typeface="Times New Roman"/>
                          <a:cs typeface="Times New Roman"/>
                          <a:sym typeface="Times New Roman"/>
                        </a:rPr>
                        <a:t> and variable files </a:t>
                      </a:r>
                      <a:r>
                        <a:rPr b="1" lang="en" sz="1200">
                          <a:solidFill>
                            <a:srgbClr val="080808"/>
                          </a:solidFill>
                          <a:latin typeface="Times New Roman"/>
                          <a:ea typeface="Times New Roman"/>
                          <a:cs typeface="Times New Roman"/>
                          <a:sym typeface="Times New Roman"/>
                        </a:rPr>
                        <a:t>(.tfvars)</a:t>
                      </a:r>
                      <a:r>
                        <a:rPr lang="en" sz="1200">
                          <a:solidFill>
                            <a:srgbClr val="080808"/>
                          </a:solidFill>
                          <a:latin typeface="Times New Roman"/>
                          <a:ea typeface="Times New Roman"/>
                          <a:cs typeface="Times New Roman"/>
                          <a:sym typeface="Times New Roman"/>
                        </a:rPr>
                        <a:t> are updated.</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512725">
                <a:tc>
                  <a:txBody>
                    <a:bodyPr/>
                    <a:lstStyle/>
                    <a:p>
                      <a:pPr indent="0" lvl="0" marL="0" marR="63500" rtl="0" algn="l">
                        <a:lnSpc>
                          <a:spcPct val="115000"/>
                        </a:lnSpc>
                        <a:spcBef>
                          <a:spcPts val="0"/>
                        </a:spcBef>
                        <a:spcAft>
                          <a:spcPts val="0"/>
                        </a:spcAft>
                        <a:buClr>
                          <a:schemeClr val="dk1"/>
                        </a:buClr>
                        <a:buSzPts val="1100"/>
                        <a:buFont typeface="Arial"/>
                        <a:buNone/>
                      </a:pPr>
                      <a:r>
                        <a:rPr lang="en" sz="1200">
                          <a:solidFill>
                            <a:srgbClr val="080808"/>
                          </a:solidFill>
                          <a:latin typeface="Times New Roman"/>
                          <a:ea typeface="Times New Roman"/>
                          <a:cs typeface="Times New Roman"/>
                          <a:sym typeface="Times New Roman"/>
                        </a:rPr>
                        <a:t>terraform validate</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200">
                          <a:solidFill>
                            <a:srgbClr val="080808"/>
                          </a:solidFill>
                          <a:latin typeface="Times New Roman"/>
                          <a:ea typeface="Times New Roman"/>
                          <a:cs typeface="Times New Roman"/>
                          <a:sym typeface="Times New Roman"/>
                        </a:rPr>
                        <a:t>Validates the configuration files for errors. It refers only to the configuration and not accessing any remote services such as remote state, or provider APIs.</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405500">
                <a:tc>
                  <a:txBody>
                    <a:bodyPr/>
                    <a:lstStyle/>
                    <a:p>
                      <a:pPr indent="0" lvl="0" marL="0" marR="6350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terraform init</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300"/>
                        </a:spcBef>
                        <a:spcAft>
                          <a:spcPts val="0"/>
                        </a:spcAft>
                        <a:buNone/>
                      </a:pPr>
                      <a:r>
                        <a:rPr lang="en" sz="1200">
                          <a:solidFill>
                            <a:srgbClr val="080808"/>
                          </a:solidFill>
                          <a:latin typeface="Times New Roman"/>
                          <a:ea typeface="Times New Roman"/>
                          <a:cs typeface="Times New Roman"/>
                          <a:sym typeface="Times New Roman"/>
                        </a:rPr>
                        <a:t>Initialize directory, pull down providers</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36150">
                <a:tc>
                  <a:txBody>
                    <a:bodyPr/>
                    <a:lstStyle/>
                    <a:p>
                      <a:pPr indent="0" lvl="0" marL="0" marR="63500" rtl="0" algn="l">
                        <a:lnSpc>
                          <a:spcPct val="115000"/>
                        </a:lnSpc>
                        <a:spcBef>
                          <a:spcPts val="0"/>
                        </a:spcBef>
                        <a:spcAft>
                          <a:spcPts val="0"/>
                        </a:spcAft>
                        <a:buClr>
                          <a:schemeClr val="dk1"/>
                        </a:buClr>
                        <a:buSzPts val="1100"/>
                        <a:buFont typeface="Arial"/>
                        <a:buNone/>
                      </a:pPr>
                      <a:r>
                        <a:rPr lang="en" sz="1200">
                          <a:solidFill>
                            <a:srgbClr val="080808"/>
                          </a:solidFill>
                          <a:latin typeface="Times New Roman"/>
                          <a:ea typeface="Times New Roman"/>
                          <a:cs typeface="Times New Roman"/>
                          <a:sym typeface="Times New Roman"/>
                        </a:rPr>
                        <a:t>terraform apply</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200">
                          <a:solidFill>
                            <a:srgbClr val="080808"/>
                          </a:solidFill>
                          <a:latin typeface="Times New Roman"/>
                          <a:ea typeface="Times New Roman"/>
                          <a:cs typeface="Times New Roman"/>
                          <a:sym typeface="Times New Roman"/>
                        </a:rPr>
                        <a:t>Creates or updates infrastructure according to Terraform configuration files in the current directory.</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60800">
                <a:tc>
                  <a:txBody>
                    <a:bodyPr/>
                    <a:lstStyle/>
                    <a:p>
                      <a:pPr indent="0" lvl="0" marL="0" marR="6350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terraform apply --auto-approve</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marR="6350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apply changes without being prompted to enter “yes”</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60800">
                <a:tc>
                  <a:txBody>
                    <a:bodyPr/>
                    <a:lstStyle/>
                    <a:p>
                      <a:pPr indent="0" lvl="0" marL="0" marR="6350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terraform plan -out plan.out</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marR="6350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Output the deployment plan to plan.out</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60800">
                <a:tc>
                  <a:txBody>
                    <a:bodyPr/>
                    <a:lstStyle/>
                    <a:p>
                      <a:pPr indent="0" lvl="0" marL="0" marR="6350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terraform apply plan.out</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marR="6350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Use the plan.out plan file to deploy infrastructure</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60800">
                <a:tc>
                  <a:txBody>
                    <a:bodyPr/>
                    <a:lstStyle/>
                    <a:p>
                      <a:pPr indent="0" lvl="0" marL="0" marR="6350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terraform plan -destroy</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marR="6350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Outputs a destroy plan</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g1f292153326_1_10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273" name="Google Shape;1273;g1f292153326_1_10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274" name="Google Shape;1274;g1f292153326_1_105"/>
          <p:cNvPicPr preferRelativeResize="0"/>
          <p:nvPr/>
        </p:nvPicPr>
        <p:blipFill rotWithShape="1">
          <a:blip r:embed="rId3">
            <a:alphaModFix/>
          </a:blip>
          <a:srcRect b="0" l="0" r="0" t="0"/>
          <a:stretch/>
        </p:blipFill>
        <p:spPr>
          <a:xfrm>
            <a:off x="7593075" y="95250"/>
            <a:ext cx="1436625" cy="718325"/>
          </a:xfrm>
          <a:prstGeom prst="rect">
            <a:avLst/>
          </a:prstGeom>
          <a:noFill/>
          <a:ln>
            <a:noFill/>
          </a:ln>
        </p:spPr>
      </p:pic>
      <p:sp>
        <p:nvSpPr>
          <p:cNvPr id="1275" name="Google Shape;1275;g1f292153326_1_105"/>
          <p:cNvSpPr txBox="1"/>
          <p:nvPr/>
        </p:nvSpPr>
        <p:spPr>
          <a:xfrm>
            <a:off x="2993575" y="2032000"/>
            <a:ext cx="52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276" name="Google Shape;1276;g1f292153326_1_105"/>
          <p:cNvGraphicFramePr/>
          <p:nvPr/>
        </p:nvGraphicFramePr>
        <p:xfrm>
          <a:off x="361725" y="815500"/>
          <a:ext cx="3000000" cy="3000000"/>
        </p:xfrm>
        <a:graphic>
          <a:graphicData uri="http://schemas.openxmlformats.org/drawingml/2006/table">
            <a:tbl>
              <a:tblPr>
                <a:noFill/>
                <a:tableStyleId>{F7A961B6-E908-4363-9A95-3A935B625892}</a:tableStyleId>
              </a:tblPr>
              <a:tblGrid>
                <a:gridCol w="3533675"/>
                <a:gridCol w="4886850"/>
              </a:tblGrid>
              <a:tr h="303850">
                <a:tc>
                  <a:txBody>
                    <a:bodyPr/>
                    <a:lstStyle/>
                    <a:p>
                      <a:pPr indent="0" lvl="0" marL="0" marR="63500" rtl="0" algn="l">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Option</a:t>
                      </a:r>
                      <a:endParaRPr b="1" sz="1200">
                        <a:solidFill>
                          <a:schemeClr val="dk1"/>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c>
                  <a:txBody>
                    <a:bodyPr/>
                    <a:lstStyle/>
                    <a:p>
                      <a:pPr indent="0" lvl="0" marL="0" marR="63500" rtl="0" algn="l">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Description</a:t>
                      </a:r>
                      <a:endParaRPr b="1" sz="1200">
                        <a:solidFill>
                          <a:schemeClr val="dk1"/>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03850">
                <a:tc>
                  <a:txBody>
                    <a:bodyPr/>
                    <a:lstStyle/>
                    <a:p>
                      <a:pPr indent="0" lvl="0" marL="0" marR="6350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terraform plan -destroy --target aws_iam_user.user1</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Plan destroy for a </a:t>
                      </a:r>
                      <a:r>
                        <a:rPr lang="en" sz="1200">
                          <a:solidFill>
                            <a:srgbClr val="080808"/>
                          </a:solidFill>
                          <a:latin typeface="Times New Roman"/>
                          <a:ea typeface="Times New Roman"/>
                          <a:cs typeface="Times New Roman"/>
                          <a:sym typeface="Times New Roman"/>
                        </a:rPr>
                        <a:t>specific</a:t>
                      </a:r>
                      <a:r>
                        <a:rPr lang="en" sz="1200">
                          <a:solidFill>
                            <a:srgbClr val="080808"/>
                          </a:solidFill>
                          <a:latin typeface="Times New Roman"/>
                          <a:ea typeface="Times New Roman"/>
                          <a:cs typeface="Times New Roman"/>
                          <a:sym typeface="Times New Roman"/>
                        </a:rPr>
                        <a:t> resource</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03850">
                <a:tc>
                  <a:txBody>
                    <a:bodyPr/>
                    <a:lstStyle/>
                    <a:p>
                      <a:pPr indent="0" lvl="0" marL="0" marR="6350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terraform destroy --target aws_iam_user.user1</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Destroy a specify resource</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03850">
                <a:tc>
                  <a:txBody>
                    <a:bodyPr/>
                    <a:lstStyle/>
                    <a:p>
                      <a:pPr indent="0" lvl="0" marL="0" marR="6350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terraform plan --target aws_iam_user.user1</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Plan </a:t>
                      </a:r>
                      <a:r>
                        <a:rPr lang="en" sz="1200">
                          <a:solidFill>
                            <a:srgbClr val="080808"/>
                          </a:solidFill>
                          <a:latin typeface="Times New Roman"/>
                          <a:ea typeface="Times New Roman"/>
                          <a:cs typeface="Times New Roman"/>
                          <a:sym typeface="Times New Roman"/>
                        </a:rPr>
                        <a:t>for a specific resource</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03850">
                <a:tc>
                  <a:txBody>
                    <a:bodyPr/>
                    <a:lstStyle/>
                    <a:p>
                      <a:pPr indent="0" lvl="0" marL="0" marR="6350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terraform apply --target aws_iam_user.user1</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Only apply/deploy changes to the targeted resource</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66500">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terraform apply -var db-password=us-east-1</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Pass a variable via command-line while applying a configuration</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51272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terraform apply -var-file=prod.tfvars</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Terraform will automatically loads all files which match terraform.tfvars or *.tfvars or .auto.tfvars from the current directory.</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Other files can be passed explicitly using -var-file flag</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405500">
                <a:tc>
                  <a:txBody>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terraform </a:t>
                      </a:r>
                      <a:r>
                        <a:rPr lang="en" sz="1200">
                          <a:solidFill>
                            <a:srgbClr val="080808"/>
                          </a:solidFill>
                          <a:latin typeface="Times New Roman"/>
                          <a:ea typeface="Times New Roman"/>
                          <a:cs typeface="Times New Roman"/>
                          <a:sym typeface="Times New Roman"/>
                        </a:rPr>
                        <a:t>plan -destroy</a:t>
                      </a:r>
                      <a:r>
                        <a:rPr lang="en" sz="1200">
                          <a:solidFill>
                            <a:schemeClr val="dk1"/>
                          </a:solidFill>
                          <a:latin typeface="Times New Roman"/>
                          <a:ea typeface="Times New Roman"/>
                          <a:cs typeface="Times New Roman"/>
                          <a:sym typeface="Times New Roman"/>
                        </a:rPr>
                        <a:t> -var-file=prod.tfvars </a:t>
                      </a:r>
                      <a:r>
                        <a:rPr lang="en" sz="1200">
                          <a:solidFill>
                            <a:srgbClr val="080808"/>
                          </a:solidFill>
                          <a:latin typeface="Times New Roman"/>
                          <a:ea typeface="Times New Roman"/>
                          <a:cs typeface="Times New Roman"/>
                          <a:sym typeface="Times New Roman"/>
                        </a:rPr>
                        <a:t>--target aws_iam_user.user1</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Plan destroy with a specify vars file </a:t>
                      </a:r>
                      <a:r>
                        <a:rPr lang="en" sz="1200">
                          <a:solidFill>
                            <a:srgbClr val="080808"/>
                          </a:solidFill>
                          <a:latin typeface="Times New Roman"/>
                          <a:ea typeface="Times New Roman"/>
                          <a:cs typeface="Times New Roman"/>
                          <a:sym typeface="Times New Roman"/>
                        </a:rPr>
                        <a:t>for a specific resource</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36150">
                <a:tc>
                  <a:txBody>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terraform </a:t>
                      </a:r>
                      <a:r>
                        <a:rPr lang="en" sz="1200">
                          <a:solidFill>
                            <a:srgbClr val="080808"/>
                          </a:solidFill>
                          <a:latin typeface="Times New Roman"/>
                          <a:ea typeface="Times New Roman"/>
                          <a:cs typeface="Times New Roman"/>
                          <a:sym typeface="Times New Roman"/>
                        </a:rPr>
                        <a:t>plan </a:t>
                      </a:r>
                      <a:r>
                        <a:rPr lang="en" sz="1200">
                          <a:solidFill>
                            <a:schemeClr val="dk1"/>
                          </a:solidFill>
                          <a:latin typeface="Times New Roman"/>
                          <a:ea typeface="Times New Roman"/>
                          <a:cs typeface="Times New Roman"/>
                          <a:sym typeface="Times New Roman"/>
                        </a:rPr>
                        <a:t>-var-file=prod.tfvars </a:t>
                      </a:r>
                      <a:r>
                        <a:rPr lang="en" sz="1200">
                          <a:solidFill>
                            <a:srgbClr val="080808"/>
                          </a:solidFill>
                          <a:latin typeface="Times New Roman"/>
                          <a:ea typeface="Times New Roman"/>
                          <a:cs typeface="Times New Roman"/>
                          <a:sym typeface="Times New Roman"/>
                        </a:rPr>
                        <a:t>--target aws_iam_user.user1</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Plan with a specify vars file </a:t>
                      </a:r>
                      <a:r>
                        <a:rPr lang="en" sz="1200">
                          <a:solidFill>
                            <a:srgbClr val="080808"/>
                          </a:solidFill>
                          <a:latin typeface="Times New Roman"/>
                          <a:ea typeface="Times New Roman"/>
                          <a:cs typeface="Times New Roman"/>
                          <a:sym typeface="Times New Roman"/>
                        </a:rPr>
                        <a:t>for a specific resource</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60800">
                <a:tc>
                  <a:txBody>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terraform </a:t>
                      </a:r>
                      <a:r>
                        <a:rPr lang="en" sz="1200">
                          <a:solidFill>
                            <a:srgbClr val="080808"/>
                          </a:solidFill>
                          <a:latin typeface="Times New Roman"/>
                          <a:ea typeface="Times New Roman"/>
                          <a:cs typeface="Times New Roman"/>
                          <a:sym typeface="Times New Roman"/>
                        </a:rPr>
                        <a:t>apply </a:t>
                      </a:r>
                      <a:r>
                        <a:rPr lang="en" sz="1200">
                          <a:solidFill>
                            <a:schemeClr val="dk1"/>
                          </a:solidFill>
                          <a:latin typeface="Times New Roman"/>
                          <a:ea typeface="Times New Roman"/>
                          <a:cs typeface="Times New Roman"/>
                          <a:sym typeface="Times New Roman"/>
                        </a:rPr>
                        <a:t>-var-file=prod.tfvars </a:t>
                      </a:r>
                      <a:r>
                        <a:rPr lang="en" sz="1200">
                          <a:solidFill>
                            <a:srgbClr val="080808"/>
                          </a:solidFill>
                          <a:latin typeface="Times New Roman"/>
                          <a:ea typeface="Times New Roman"/>
                          <a:cs typeface="Times New Roman"/>
                          <a:sym typeface="Times New Roman"/>
                        </a:rPr>
                        <a:t>--target aws_iam_user.user1</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apply</a:t>
                      </a:r>
                      <a:r>
                        <a:rPr lang="en" sz="1200">
                          <a:solidFill>
                            <a:schemeClr val="dk1"/>
                          </a:solidFill>
                          <a:latin typeface="Times New Roman"/>
                          <a:ea typeface="Times New Roman"/>
                          <a:cs typeface="Times New Roman"/>
                          <a:sym typeface="Times New Roman"/>
                        </a:rPr>
                        <a:t> with a specify vars file </a:t>
                      </a:r>
                      <a:r>
                        <a:rPr lang="en" sz="1200">
                          <a:solidFill>
                            <a:srgbClr val="080808"/>
                          </a:solidFill>
                          <a:latin typeface="Times New Roman"/>
                          <a:ea typeface="Times New Roman"/>
                          <a:cs typeface="Times New Roman"/>
                          <a:sym typeface="Times New Roman"/>
                        </a:rPr>
                        <a:t>for a specific resource</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bl>
          </a:graphicData>
        </a:graphic>
      </p:graphicFrame>
      <p:sp>
        <p:nvSpPr>
          <p:cNvPr id="1277" name="Google Shape;1277;g1f292153326_1_10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Commands</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g1f292153326_1_12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283" name="Google Shape;1283;g1f292153326_1_12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284" name="Google Shape;1284;g1f292153326_1_128"/>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285" name="Google Shape;1285;g1f292153326_1_128"/>
          <p:cNvSpPr txBox="1"/>
          <p:nvPr/>
        </p:nvSpPr>
        <p:spPr>
          <a:xfrm>
            <a:off x="2993575" y="2032000"/>
            <a:ext cx="52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286" name="Google Shape;1286;g1f292153326_1_128"/>
          <p:cNvGraphicFramePr/>
          <p:nvPr/>
        </p:nvGraphicFramePr>
        <p:xfrm>
          <a:off x="361725" y="853875"/>
          <a:ext cx="3000000" cy="3000000"/>
        </p:xfrm>
        <a:graphic>
          <a:graphicData uri="http://schemas.openxmlformats.org/drawingml/2006/table">
            <a:tbl>
              <a:tblPr>
                <a:noFill/>
                <a:tableStyleId>{F7A961B6-E908-4363-9A95-3A935B625892}</a:tableStyleId>
              </a:tblPr>
              <a:tblGrid>
                <a:gridCol w="3533675"/>
                <a:gridCol w="4886850"/>
              </a:tblGrid>
              <a:tr h="303850">
                <a:tc>
                  <a:txBody>
                    <a:bodyPr/>
                    <a:lstStyle/>
                    <a:p>
                      <a:pPr indent="0" lvl="0" marL="0" marR="63500" rtl="0" algn="l">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Option</a:t>
                      </a:r>
                      <a:endParaRPr b="1" sz="1200">
                        <a:solidFill>
                          <a:schemeClr val="dk1"/>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c>
                  <a:txBody>
                    <a:bodyPr/>
                    <a:lstStyle/>
                    <a:p>
                      <a:pPr indent="0" lvl="0" marL="0" marR="63500" rtl="0" algn="l">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Description</a:t>
                      </a:r>
                      <a:endParaRPr b="1" sz="1200">
                        <a:solidFill>
                          <a:schemeClr val="dk1"/>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03850">
                <a:tc>
                  <a:txBody>
                    <a:bodyPr/>
                    <a:lstStyle/>
                    <a:p>
                      <a:pPr indent="0" lvl="0" marL="0" marR="6350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terraform state list</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List all resources in the state file</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66500">
                <a:tc>
                  <a:txBody>
                    <a:bodyPr/>
                    <a:lstStyle/>
                    <a:p>
                      <a:pPr indent="0" lvl="0" marL="0" rtl="0" algn="l">
                        <a:lnSpc>
                          <a:spcPct val="115000"/>
                        </a:lnSpc>
                        <a:spcBef>
                          <a:spcPts val="0"/>
                        </a:spcBef>
                        <a:spcAft>
                          <a:spcPts val="0"/>
                        </a:spcAft>
                        <a:buClr>
                          <a:schemeClr val="dk1"/>
                        </a:buClr>
                        <a:buSzPts val="1100"/>
                        <a:buFont typeface="Arial"/>
                        <a:buNone/>
                      </a:pPr>
                      <a:r>
                        <a:rPr lang="en" sz="1200">
                          <a:solidFill>
                            <a:srgbClr val="080808"/>
                          </a:solidFill>
                          <a:latin typeface="Times New Roman"/>
                          <a:ea typeface="Times New Roman"/>
                          <a:cs typeface="Times New Roman"/>
                          <a:sym typeface="Times New Roman"/>
                        </a:rPr>
                        <a:t>terraform state rm </a:t>
                      </a:r>
                      <a:r>
                        <a:rPr lang="en" sz="1200">
                          <a:solidFill>
                            <a:schemeClr val="dk1"/>
                          </a:solidFill>
                          <a:latin typeface="Times New Roman"/>
                          <a:ea typeface="Times New Roman"/>
                          <a:cs typeface="Times New Roman"/>
                          <a:sym typeface="Times New Roman"/>
                        </a:rPr>
                        <a:t>aws_iam_user.user2</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Delete a resource from the state file</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82225">
                <a:tc>
                  <a:txBody>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terraform state show aws_iam_user.user2</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Show details stored in Terraform state for the resource</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4055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terraform state pull</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Pull the </a:t>
                      </a:r>
                      <a:r>
                        <a:rPr lang="en" sz="1200">
                          <a:latin typeface="Times New Roman"/>
                          <a:ea typeface="Times New Roman"/>
                          <a:cs typeface="Times New Roman"/>
                          <a:sym typeface="Times New Roman"/>
                        </a:rPr>
                        <a:t>current</a:t>
                      </a:r>
                      <a:r>
                        <a:rPr lang="en" sz="1200">
                          <a:latin typeface="Times New Roman"/>
                          <a:ea typeface="Times New Roman"/>
                          <a:cs typeface="Times New Roman"/>
                          <a:sym typeface="Times New Roman"/>
                        </a:rPr>
                        <a:t> state file and output to your screen</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36150">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terraform state pull &gt; state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terraform state pull &gt; terraform.tfstate</a:t>
                      </a:r>
                      <a:endParaRPr sz="1200">
                        <a:solidFill>
                          <a:schemeClr val="dk1"/>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Pull the current state file and redirect the output to a file</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608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terraform force-unlock LOCK_ID </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force-unlock command requires a unique lock ID. Terraform will output the </a:t>
                      </a:r>
                      <a:r>
                        <a:rPr lang="en" sz="1200">
                          <a:solidFill>
                            <a:schemeClr val="dk1"/>
                          </a:solidFill>
                          <a:latin typeface="Times New Roman"/>
                          <a:ea typeface="Times New Roman"/>
                          <a:cs typeface="Times New Roman"/>
                          <a:sym typeface="Times New Roman"/>
                        </a:rPr>
                        <a:t>unique lock ID on the screen</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608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terraform  plan -target module.ec2-instance.aws_instance.my-instance</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Plan for a specify module</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60800">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terraform  apply -target module.ec2-instance.aws_instance.my-instance</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Apply</a:t>
                      </a:r>
                      <a:r>
                        <a:rPr lang="en" sz="1200">
                          <a:solidFill>
                            <a:schemeClr val="dk1"/>
                          </a:solidFill>
                          <a:latin typeface="Times New Roman"/>
                          <a:ea typeface="Times New Roman"/>
                          <a:cs typeface="Times New Roman"/>
                          <a:sym typeface="Times New Roman"/>
                        </a:rPr>
                        <a:t> a specify module</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60800">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terraform  apply -target module.ec2-instance.aws_instance.my-instance</a:t>
                      </a:r>
                      <a:endParaRPr sz="1200">
                        <a:solidFill>
                          <a:schemeClr val="dk1"/>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Destroy</a:t>
                      </a:r>
                      <a:r>
                        <a:rPr lang="en" sz="1200">
                          <a:solidFill>
                            <a:schemeClr val="dk1"/>
                          </a:solidFill>
                          <a:latin typeface="Times New Roman"/>
                          <a:ea typeface="Times New Roman"/>
                          <a:cs typeface="Times New Roman"/>
                          <a:sym typeface="Times New Roman"/>
                        </a:rPr>
                        <a:t> a specify module</a:t>
                      </a:r>
                      <a:endParaRPr sz="1200">
                        <a:solidFill>
                          <a:schemeClr val="dk1"/>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bl>
          </a:graphicData>
        </a:graphic>
      </p:graphicFrame>
      <p:sp>
        <p:nvSpPr>
          <p:cNvPr id="1287" name="Google Shape;1287;g1f292153326_1_12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Commands</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g1f292153326_1_14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293" name="Google Shape;1293;g1f292153326_1_14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294" name="Google Shape;1294;g1f292153326_1_146"/>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295" name="Google Shape;1295;g1f292153326_1_146"/>
          <p:cNvSpPr txBox="1"/>
          <p:nvPr/>
        </p:nvSpPr>
        <p:spPr>
          <a:xfrm>
            <a:off x="2993575" y="2032000"/>
            <a:ext cx="52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296" name="Google Shape;1296;g1f292153326_1_146"/>
          <p:cNvGraphicFramePr/>
          <p:nvPr/>
        </p:nvGraphicFramePr>
        <p:xfrm>
          <a:off x="361725" y="853875"/>
          <a:ext cx="3000000" cy="3000000"/>
        </p:xfrm>
        <a:graphic>
          <a:graphicData uri="http://schemas.openxmlformats.org/drawingml/2006/table">
            <a:tbl>
              <a:tblPr>
                <a:noFill/>
                <a:tableStyleId>{F7A961B6-E908-4363-9A95-3A935B625892}</a:tableStyleId>
              </a:tblPr>
              <a:tblGrid>
                <a:gridCol w="3533675"/>
                <a:gridCol w="4886850"/>
              </a:tblGrid>
              <a:tr h="303850">
                <a:tc>
                  <a:txBody>
                    <a:bodyPr/>
                    <a:lstStyle/>
                    <a:p>
                      <a:pPr indent="0" lvl="0" marL="0" marR="63500" rtl="0" algn="l">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Option</a:t>
                      </a:r>
                      <a:endParaRPr b="1" sz="1200">
                        <a:solidFill>
                          <a:schemeClr val="dk1"/>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c>
                  <a:txBody>
                    <a:bodyPr/>
                    <a:lstStyle/>
                    <a:p>
                      <a:pPr indent="0" lvl="0" marL="0" marR="63500" rtl="0" algn="l">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Description</a:t>
                      </a:r>
                      <a:endParaRPr b="1" sz="1200">
                        <a:solidFill>
                          <a:schemeClr val="dk1"/>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03850">
                <a:tc>
                  <a:txBody>
                    <a:bodyPr/>
                    <a:lstStyle/>
                    <a:p>
                      <a:pPr indent="0" lvl="0" marL="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terraform taint</a:t>
                      </a:r>
                      <a:r>
                        <a:rPr lang="en" sz="1200">
                          <a:solidFill>
                            <a:schemeClr val="dk1"/>
                          </a:solidFill>
                          <a:latin typeface="Times New Roman"/>
                          <a:ea typeface="Times New Roman"/>
                          <a:cs typeface="Times New Roman"/>
                          <a:sym typeface="Times New Roman"/>
                        </a:rPr>
                        <a:t> [resource_name]</a:t>
                      </a:r>
                      <a:endParaRPr sz="1200">
                        <a:solidFill>
                          <a:srgbClr val="080808"/>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terraform taint </a:t>
                      </a:r>
                      <a:r>
                        <a:rPr lang="en" sz="1200">
                          <a:solidFill>
                            <a:schemeClr val="dk1"/>
                          </a:solidFill>
                          <a:latin typeface="Times New Roman"/>
                          <a:ea typeface="Times New Roman"/>
                          <a:cs typeface="Times New Roman"/>
                          <a:sym typeface="Times New Roman"/>
                        </a:rPr>
                        <a:t>aws_iam_user.user2</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The terraform taint command manually marks  Terraform managed resource as tainted, forcing it to be destroyed and recreated on the next apply</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66500">
                <a:tc>
                  <a:txBody>
                    <a:bodyPr/>
                    <a:lstStyle/>
                    <a:p>
                      <a:pPr indent="0" lvl="0" marL="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terraform untaint </a:t>
                      </a:r>
                      <a:r>
                        <a:rPr lang="en" sz="1200">
                          <a:solidFill>
                            <a:schemeClr val="dk1"/>
                          </a:solidFill>
                          <a:latin typeface="Times New Roman"/>
                          <a:ea typeface="Times New Roman"/>
                          <a:cs typeface="Times New Roman"/>
                          <a:sym typeface="Times New Roman"/>
                        </a:rPr>
                        <a:t>[resource_name]</a:t>
                      </a:r>
                      <a:endParaRPr sz="1200">
                        <a:solidFill>
                          <a:srgbClr val="080808"/>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terraform untaint aws_security_group.allow_all</a:t>
                      </a:r>
                      <a:endParaRPr sz="1200">
                        <a:solidFill>
                          <a:schemeClr val="dk1"/>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Delete a resource from the state file</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8222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terraform login</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Obtain and save API token for Terraform cloud</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8222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terraform logout</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Log out of Terraform Cloud</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8222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terraform output</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List all outputs as stated in code</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8222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terraform output instance_public_ip</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List out a specific declared output</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82225">
                <a:tc>
                  <a:txBody>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terraform import aws_instance.new_ec2_instance i-abcd1234</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import EC2 instance with id i-abcd1234 into the Terraform resource named “new_ec2_instance” of type “aws_instance”</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82225">
                <a:tc>
                  <a:txBody>
                    <a:bodyPr/>
                    <a:lstStyle/>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bl>
          </a:graphicData>
        </a:graphic>
      </p:graphicFrame>
      <p:sp>
        <p:nvSpPr>
          <p:cNvPr id="1297" name="Google Shape;1297;g1f292153326_1_14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Commands</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g1f2950a2708_1_3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303" name="Google Shape;1303;g1f2950a2708_1_3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304" name="Google Shape;1304;g1f2950a2708_1_34"/>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305" name="Google Shape;1305;g1f2950a2708_1_34"/>
          <p:cNvSpPr txBox="1"/>
          <p:nvPr/>
        </p:nvSpPr>
        <p:spPr>
          <a:xfrm>
            <a:off x="2993575" y="2032000"/>
            <a:ext cx="52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306" name="Google Shape;1306;g1f2950a2708_1_34"/>
          <p:cNvGraphicFramePr/>
          <p:nvPr/>
        </p:nvGraphicFramePr>
        <p:xfrm>
          <a:off x="361725" y="853875"/>
          <a:ext cx="3000000" cy="3000000"/>
        </p:xfrm>
        <a:graphic>
          <a:graphicData uri="http://schemas.openxmlformats.org/drawingml/2006/table">
            <a:tbl>
              <a:tblPr>
                <a:noFill/>
                <a:tableStyleId>{F7A961B6-E908-4363-9A95-3A935B625892}</a:tableStyleId>
              </a:tblPr>
              <a:tblGrid>
                <a:gridCol w="3533675"/>
                <a:gridCol w="4886850"/>
              </a:tblGrid>
              <a:tr h="303850">
                <a:tc>
                  <a:txBody>
                    <a:bodyPr/>
                    <a:lstStyle/>
                    <a:p>
                      <a:pPr indent="0" lvl="0" marL="0" marR="63500" rtl="0" algn="l">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Option</a:t>
                      </a:r>
                      <a:endParaRPr b="1" sz="1200">
                        <a:solidFill>
                          <a:schemeClr val="dk1"/>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c>
                  <a:txBody>
                    <a:bodyPr/>
                    <a:lstStyle/>
                    <a:p>
                      <a:pPr indent="0" lvl="0" marL="0" marR="63500" rtl="0" algn="l">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Description</a:t>
                      </a:r>
                      <a:endParaRPr b="1" sz="1200">
                        <a:solidFill>
                          <a:schemeClr val="dk1"/>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03850">
                <a:tc>
                  <a:txBody>
                    <a:bodyPr/>
                    <a:lstStyle/>
                    <a:p>
                      <a:pPr indent="0" lvl="0" marL="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terraform providers</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get information about providers used in current configuration</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03850">
                <a:tc>
                  <a:txBody>
                    <a:bodyPr/>
                    <a:lstStyle/>
                    <a:p>
                      <a:pPr indent="0" lvl="0" marL="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terraform apply -lock=true</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Lock the state file so it can’t be modified by any other Terraform apply or modification action(possible only where backend allows locking)</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03850">
                <a:tc>
                  <a:txBody>
                    <a:bodyPr/>
                    <a:lstStyle/>
                    <a:p>
                      <a:pPr indent="0" lvl="0" marL="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terraform apply -lock=false</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Do not lock the state file</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82225">
                <a:tc>
                  <a:txBody>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terraform workspace list</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List workspaces</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82225">
                <a:tc>
                  <a:txBody>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terraform workspace show</a:t>
                      </a:r>
                      <a:endParaRPr sz="1200">
                        <a:solidFill>
                          <a:schemeClr val="dk1"/>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Show the name of the current workspace</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82225">
                <a:tc>
                  <a:txBody>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terraform workspace new [workspace_name]</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terraform workspace new dev</a:t>
                      </a:r>
                      <a:endParaRPr sz="1200">
                        <a:solidFill>
                          <a:schemeClr val="dk1"/>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Create a new workspace</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82225">
                <a:tc>
                  <a:txBody>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terraform workspace </a:t>
                      </a:r>
                      <a:r>
                        <a:rPr lang="en" sz="1200">
                          <a:solidFill>
                            <a:schemeClr val="dk1"/>
                          </a:solidFill>
                          <a:latin typeface="Times New Roman"/>
                          <a:ea typeface="Times New Roman"/>
                          <a:cs typeface="Times New Roman"/>
                          <a:sym typeface="Times New Roman"/>
                        </a:rPr>
                        <a:t>select </a:t>
                      </a:r>
                      <a:r>
                        <a:rPr lang="en" sz="1200">
                          <a:solidFill>
                            <a:schemeClr val="dk1"/>
                          </a:solidFill>
                          <a:latin typeface="Times New Roman"/>
                          <a:ea typeface="Times New Roman"/>
                          <a:cs typeface="Times New Roman"/>
                          <a:sym typeface="Times New Roman"/>
                        </a:rPr>
                        <a:t> [workspace_name]</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terraform workspace  select  default</a:t>
                      </a:r>
                      <a:endParaRPr sz="1200">
                        <a:solidFill>
                          <a:schemeClr val="dk1"/>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Select a workspace</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82225">
                <a:tc>
                  <a:txBody>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terraform workspace delete  [workspace_name]</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terraform workspace select  dev</a:t>
                      </a:r>
                      <a:endParaRPr sz="1200">
                        <a:solidFill>
                          <a:schemeClr val="dk1"/>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Delete a workspace</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bl>
          </a:graphicData>
        </a:graphic>
      </p:graphicFrame>
      <p:sp>
        <p:nvSpPr>
          <p:cNvPr id="1307" name="Google Shape;1307;g1f2950a2708_1_3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Commands</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g1f2950a2708_1_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313" name="Google Shape;1313;g1f2950a2708_1_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a:t>
            </a:r>
            <a:r>
              <a:rPr b="1" lang="en" sz="1800">
                <a:solidFill>
                  <a:srgbClr val="0B5394"/>
                </a:solidFill>
                <a:latin typeface="Roboto"/>
                <a:ea typeface="Roboto"/>
                <a:cs typeface="Roboto"/>
                <a:sym typeface="Roboto"/>
              </a:rPr>
              <a:t>grunt commands</a:t>
            </a:r>
            <a:endParaRPr b="1" i="0" sz="1800" u="none" cap="none" strike="noStrike">
              <a:solidFill>
                <a:srgbClr val="0B5394"/>
              </a:solidFill>
              <a:latin typeface="Arial"/>
              <a:ea typeface="Arial"/>
              <a:cs typeface="Arial"/>
              <a:sym typeface="Arial"/>
            </a:endParaRPr>
          </a:p>
        </p:txBody>
      </p:sp>
      <p:cxnSp>
        <p:nvCxnSpPr>
          <p:cNvPr id="1314" name="Google Shape;1314;g1f2950a2708_1_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315" name="Google Shape;1315;g1f2950a2708_1_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316" name="Google Shape;1316;g1f2950a2708_1_3"/>
          <p:cNvSpPr txBox="1"/>
          <p:nvPr/>
        </p:nvSpPr>
        <p:spPr>
          <a:xfrm>
            <a:off x="2993575" y="2032000"/>
            <a:ext cx="52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317" name="Google Shape;1317;g1f2950a2708_1_3"/>
          <p:cNvGraphicFramePr/>
          <p:nvPr/>
        </p:nvGraphicFramePr>
        <p:xfrm>
          <a:off x="331900" y="1091875"/>
          <a:ext cx="3000000" cy="3000000"/>
        </p:xfrm>
        <a:graphic>
          <a:graphicData uri="http://schemas.openxmlformats.org/drawingml/2006/table">
            <a:tbl>
              <a:tblPr>
                <a:noFill/>
                <a:tableStyleId>{F7A961B6-E908-4363-9A95-3A935B625892}</a:tableStyleId>
              </a:tblPr>
              <a:tblGrid>
                <a:gridCol w="3533675"/>
                <a:gridCol w="4886850"/>
              </a:tblGrid>
              <a:tr h="303850">
                <a:tc>
                  <a:txBody>
                    <a:bodyPr/>
                    <a:lstStyle/>
                    <a:p>
                      <a:pPr indent="0" lvl="0" marL="0" marR="63500" rtl="0" algn="l">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Option</a:t>
                      </a:r>
                      <a:endParaRPr b="1" sz="1200">
                        <a:solidFill>
                          <a:schemeClr val="dk1"/>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c>
                  <a:txBody>
                    <a:bodyPr/>
                    <a:lstStyle/>
                    <a:p>
                      <a:pPr indent="0" lvl="0" marL="0" marR="63500" rtl="0" algn="l">
                        <a:lnSpc>
                          <a:spcPct val="115000"/>
                        </a:lnSpc>
                        <a:spcBef>
                          <a:spcPts val="0"/>
                        </a:spcBef>
                        <a:spcAft>
                          <a:spcPts val="0"/>
                        </a:spcAft>
                        <a:buNone/>
                      </a:pPr>
                      <a:r>
                        <a:rPr b="1" lang="en" sz="1200">
                          <a:solidFill>
                            <a:schemeClr val="dk1"/>
                          </a:solidFill>
                          <a:latin typeface="Times New Roman"/>
                          <a:ea typeface="Times New Roman"/>
                          <a:cs typeface="Times New Roman"/>
                          <a:sym typeface="Times New Roman"/>
                        </a:rPr>
                        <a:t>Description</a:t>
                      </a:r>
                      <a:endParaRPr b="1" sz="1200">
                        <a:solidFill>
                          <a:schemeClr val="dk1"/>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03850">
                <a:tc>
                  <a:txBody>
                    <a:bodyPr/>
                    <a:lstStyle/>
                    <a:p>
                      <a:pPr indent="0" lvl="0" marL="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terragrunt plan</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plan from each module or directory</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66500">
                <a:tc>
                  <a:txBody>
                    <a:bodyPr/>
                    <a:lstStyle/>
                    <a:p>
                      <a:pPr indent="0" lvl="0" marL="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terragrunt apply</a:t>
                      </a:r>
                      <a:endParaRPr sz="1200">
                        <a:solidFill>
                          <a:srgbClr val="080808"/>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080808"/>
                          </a:solidFill>
                          <a:latin typeface="Times New Roman"/>
                          <a:ea typeface="Times New Roman"/>
                          <a:cs typeface="Times New Roman"/>
                          <a:sym typeface="Times New Roman"/>
                        </a:rPr>
                        <a:t>terragrunt apply --terragrunt-non-interactive</a:t>
                      </a:r>
                      <a:endParaRPr sz="1200">
                        <a:solidFill>
                          <a:srgbClr val="080808"/>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200">
                          <a:solidFill>
                            <a:srgbClr val="080808"/>
                          </a:solidFill>
                          <a:latin typeface="Times New Roman"/>
                          <a:ea typeface="Times New Roman"/>
                          <a:cs typeface="Times New Roman"/>
                          <a:sym typeface="Times New Roman"/>
                        </a:rPr>
                        <a:t>Apply from each module or directory</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82225">
                <a:tc>
                  <a:txBody>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terragrunt destroy</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terragrunt destroy --terragrunt-non-interactive</a:t>
                      </a:r>
                      <a:endParaRPr sz="1200">
                        <a:solidFill>
                          <a:schemeClr val="dk1"/>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200">
                          <a:solidFill>
                            <a:srgbClr val="080808"/>
                          </a:solidFill>
                          <a:latin typeface="Times New Roman"/>
                          <a:ea typeface="Times New Roman"/>
                          <a:cs typeface="Times New Roman"/>
                          <a:sym typeface="Times New Roman"/>
                        </a:rPr>
                        <a:t>Destroy</a:t>
                      </a:r>
                      <a:r>
                        <a:rPr lang="en" sz="1200">
                          <a:solidFill>
                            <a:srgbClr val="080808"/>
                          </a:solidFill>
                          <a:latin typeface="Times New Roman"/>
                          <a:ea typeface="Times New Roman"/>
                          <a:cs typeface="Times New Roman"/>
                          <a:sym typeface="Times New Roman"/>
                        </a:rPr>
                        <a:t> from each module or directory</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4055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terragrunt plan-all</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Plan from the root module</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36150">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terragrunt apply-all</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terragrunt apply-all --terragrunt-non-interactive</a:t>
                      </a:r>
                      <a:endParaRPr sz="1200">
                        <a:solidFill>
                          <a:schemeClr val="dk1"/>
                        </a:solidFill>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Apply from the root module</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r h="3608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terragrunt destroy-all</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terragrunt destroy-all --terragrunt-non-interactive</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Destroy</a:t>
                      </a:r>
                      <a:r>
                        <a:rPr lang="en" sz="1200">
                          <a:solidFill>
                            <a:schemeClr val="dk1"/>
                          </a:solidFill>
                          <a:latin typeface="Times New Roman"/>
                          <a:ea typeface="Times New Roman"/>
                          <a:cs typeface="Times New Roman"/>
                          <a:sym typeface="Times New Roman"/>
                        </a:rPr>
                        <a:t> from the root module</a:t>
                      </a:r>
                      <a:endParaRPr sz="1200">
                        <a:latin typeface="Times New Roman"/>
                        <a:ea typeface="Times New Roman"/>
                        <a:cs typeface="Times New Roman"/>
                        <a:sym typeface="Times New Roman"/>
                      </a:endParaRPr>
                    </a:p>
                  </a:txBody>
                  <a:tcPr marT="47625" marB="47625" marR="66675" marL="66675">
                    <a:lnL cap="flat" cmpd="sng" w="8650">
                      <a:solidFill>
                        <a:srgbClr val="6AA84F"/>
                      </a:solidFill>
                      <a:prstDash val="solid"/>
                      <a:round/>
                      <a:headEnd len="sm" w="sm" type="none"/>
                      <a:tailEnd len="sm" w="sm" type="none"/>
                    </a:lnL>
                    <a:lnR cap="flat" cmpd="sng" w="8650">
                      <a:solidFill>
                        <a:srgbClr val="6AA84F"/>
                      </a:solidFill>
                      <a:prstDash val="solid"/>
                      <a:round/>
                      <a:headEnd len="sm" w="sm" type="none"/>
                      <a:tailEnd len="sm" w="sm" type="none"/>
                    </a:lnR>
                    <a:lnT cap="flat" cmpd="sng" w="8650">
                      <a:solidFill>
                        <a:srgbClr val="6AA84F"/>
                      </a:solidFill>
                      <a:prstDash val="solid"/>
                      <a:round/>
                      <a:headEnd len="sm" w="sm" type="none"/>
                      <a:tailEnd len="sm" w="sm" type="none"/>
                    </a:lnT>
                    <a:lnB cap="flat" cmpd="sng" w="8650">
                      <a:solidFill>
                        <a:srgbClr val="6AA84F"/>
                      </a:solidFill>
                      <a:prstDash val="solid"/>
                      <a:round/>
                      <a:headEnd len="sm" w="sm" type="none"/>
                      <a:tailEnd len="sm" w="sm" type="none"/>
                    </a:lnB>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1" name="Shape 1321"/>
        <p:cNvGrpSpPr/>
        <p:nvPr/>
      </p:nvGrpSpPr>
      <p:grpSpPr>
        <a:xfrm>
          <a:off x="0" y="0"/>
          <a:ext cx="0" cy="0"/>
          <a:chOff x="0" y="0"/>
          <a:chExt cx="0" cy="0"/>
        </a:xfrm>
      </p:grpSpPr>
      <p:sp>
        <p:nvSpPr>
          <p:cNvPr id="1322" name="Google Shape;1322;g1f2950a2708_0_4"/>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23" name="Google Shape;1323;g1f2950a2708_0_4"/>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24" name="Google Shape;1324;g1f2950a2708_0_4"/>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25" name="Google Shape;1325;g1f2950a2708_0_4"/>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 Terraform Workspace</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1326" name="Google Shape;1326;g1f2950a2708_0_4"/>
          <p:cNvPicPr preferRelativeResize="0"/>
          <p:nvPr/>
        </p:nvPicPr>
        <p:blipFill rotWithShape="1">
          <a:blip r:embed="rId3">
            <a:alphaModFix/>
          </a:blip>
          <a:srcRect b="0" l="0" r="0" t="0"/>
          <a:stretch/>
        </p:blipFill>
        <p:spPr>
          <a:xfrm>
            <a:off x="7414200" y="4188000"/>
            <a:ext cx="1619100" cy="809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61" name="Google Shape;161;p1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62" name="Google Shape;162;p1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63" name="Google Shape;163;p13"/>
          <p:cNvSpPr txBox="1"/>
          <p:nvPr/>
        </p:nvSpPr>
        <p:spPr>
          <a:xfrm>
            <a:off x="375996" y="3546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Benefit of Infrastructure as code (IaC)</a:t>
            </a:r>
            <a:endParaRPr b="1" i="0" sz="1800" u="none" cap="none" strike="noStrike">
              <a:solidFill>
                <a:srgbClr val="0B5394"/>
              </a:solidFill>
              <a:latin typeface="Arial"/>
              <a:ea typeface="Arial"/>
              <a:cs typeface="Arial"/>
              <a:sym typeface="Arial"/>
            </a:endParaRPr>
          </a:p>
        </p:txBody>
      </p:sp>
      <p:sp>
        <p:nvSpPr>
          <p:cNvPr id="164" name="Google Shape;164;p13"/>
          <p:cNvSpPr txBox="1"/>
          <p:nvPr/>
        </p:nvSpPr>
        <p:spPr>
          <a:xfrm>
            <a:off x="555725" y="1182400"/>
            <a:ext cx="7494900" cy="3383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rgbClr val="000000"/>
                </a:solidFill>
                <a:latin typeface="Times New Roman"/>
                <a:ea typeface="Times New Roman"/>
                <a:cs typeface="Times New Roman"/>
                <a:sym typeface="Times New Roman"/>
              </a:rPr>
              <a:t>Disaster Recovery </a:t>
            </a:r>
            <a:r>
              <a:rPr b="0" i="0" lang="en" sz="1200" u="none" cap="none" strike="noStrike">
                <a:solidFill>
                  <a:srgbClr val="000000"/>
                </a:solidFill>
                <a:latin typeface="Times New Roman"/>
                <a:ea typeface="Times New Roman"/>
                <a:cs typeface="Times New Roman"/>
                <a:sym typeface="Times New Roman"/>
              </a:rPr>
              <a:t>- With IaC you can actually recover from disasters more rapidly. Because manually constructed infrastructure needs to be manually rebuilt. But with IaC, you can usually just re-run scripts and have the exact same software provisioned again or </a:t>
            </a:r>
            <a:r>
              <a:rPr b="0" i="0" lang="en" sz="1200" u="none" cap="none" strike="noStrike">
                <a:solidFill>
                  <a:schemeClr val="dk1"/>
                </a:solidFill>
                <a:highlight>
                  <a:schemeClr val="lt1"/>
                </a:highlight>
                <a:latin typeface="Times New Roman"/>
                <a:ea typeface="Times New Roman"/>
                <a:cs typeface="Times New Roman"/>
                <a:sym typeface="Times New Roman"/>
              </a:rPr>
              <a:t>by quickly creating a new, identical environment from the IaC scripts</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chemeClr val="dk1"/>
              </a:buClr>
              <a:buSzPts val="11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chemeClr val="dk1"/>
              </a:buClr>
              <a:buSzPts val="1100"/>
              <a:buFont typeface="Arial"/>
              <a:buNone/>
            </a:pPr>
            <a:r>
              <a:rPr b="1" i="0" lang="en" sz="1200" u="none" cap="none" strike="noStrike">
                <a:solidFill>
                  <a:srgbClr val="000000"/>
                </a:solidFill>
                <a:latin typeface="Times New Roman"/>
                <a:ea typeface="Times New Roman"/>
                <a:cs typeface="Times New Roman"/>
                <a:sym typeface="Times New Roman"/>
              </a:rPr>
              <a:t>Enhanced Security</a:t>
            </a:r>
            <a:r>
              <a:rPr b="0" i="0" lang="en" sz="1200" u="none" cap="none" strike="noStrike">
                <a:solidFill>
                  <a:srgbClr val="000000"/>
                </a:solidFill>
                <a:latin typeface="Times New Roman"/>
                <a:ea typeface="Times New Roman"/>
                <a:cs typeface="Times New Roman"/>
                <a:sym typeface="Times New Roman"/>
              </a:rPr>
              <a:t> - IaC relies on automation that removes many security risks associated with human error. When an IaC-based solution is installed correctly, the overall security of your computing architecture and associated data improves massively (proper credentials management.</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1900"/>
              </a:spcBef>
              <a:spcAft>
                <a:spcPts val="0"/>
              </a:spcAft>
              <a:buClr>
                <a:srgbClr val="000000"/>
              </a:buClr>
              <a:buSzPts val="1200"/>
              <a:buFont typeface="Arial"/>
              <a:buNone/>
            </a:pPr>
            <a:r>
              <a:rPr b="1" i="0" lang="en" sz="1200" u="none" cap="none" strike="noStrike">
                <a:solidFill>
                  <a:schemeClr val="dk1"/>
                </a:solidFill>
                <a:highlight>
                  <a:schemeClr val="lt1"/>
                </a:highlight>
                <a:latin typeface="Times New Roman"/>
                <a:ea typeface="Times New Roman"/>
                <a:cs typeface="Times New Roman"/>
                <a:sym typeface="Times New Roman"/>
              </a:rPr>
              <a:t>Speed - </a:t>
            </a:r>
            <a:r>
              <a:rPr b="0" i="0" lang="en" sz="1200" u="none" cap="none" strike="noStrike">
                <a:solidFill>
                  <a:schemeClr val="dk1"/>
                </a:solidFill>
                <a:highlight>
                  <a:schemeClr val="lt1"/>
                </a:highlight>
                <a:latin typeface="Times New Roman"/>
                <a:ea typeface="Times New Roman"/>
                <a:cs typeface="Times New Roman"/>
                <a:sym typeface="Times New Roman"/>
              </a:rPr>
              <a:t>IaC transforms developers’ time-consuming provisioning work into a simple script execution to have their infrastructure ready. As a result, application deployments no longer have to wait for the infrastructure, and new software can be released much more quickly.</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t/>
            </a:r>
            <a:endParaRPr b="1" i="0" sz="1200" u="none" cap="none" strike="noStrike">
              <a:solidFill>
                <a:srgbClr val="000000"/>
              </a:solidFill>
              <a:latin typeface="Times New Roman"/>
              <a:ea typeface="Times New Roman"/>
              <a:cs typeface="Times New Roman"/>
              <a:sym typeface="Times New Roman"/>
            </a:endParaRPr>
          </a:p>
        </p:txBody>
      </p:sp>
      <p:sp>
        <p:nvSpPr>
          <p:cNvPr id="165" name="Google Shape;165;p13"/>
          <p:cNvSpPr txBox="1"/>
          <p:nvPr/>
        </p:nvSpPr>
        <p:spPr>
          <a:xfrm>
            <a:off x="609925" y="758650"/>
            <a:ext cx="7074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rgbClr val="212234"/>
                </a:solidFill>
                <a:highlight>
                  <a:srgbClr val="FFFFFF"/>
                </a:highlight>
                <a:latin typeface="Times New Roman"/>
                <a:ea typeface="Times New Roman"/>
                <a:cs typeface="Times New Roman"/>
                <a:sym typeface="Times New Roman"/>
              </a:rPr>
              <a:t>Here are several of the major key benefits of using an IaC solution like Terraform:</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g1f2950a2708_0_1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332" name="Google Shape;1332;g1f2950a2708_0_12"/>
          <p:cNvSpPr txBox="1"/>
          <p:nvPr/>
        </p:nvSpPr>
        <p:spPr>
          <a:xfrm>
            <a:off x="223596" y="202252"/>
            <a:ext cx="7211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2000">
                <a:solidFill>
                  <a:srgbClr val="0B5394"/>
                </a:solidFill>
                <a:latin typeface="Times New Roman"/>
                <a:ea typeface="Times New Roman"/>
                <a:cs typeface="Times New Roman"/>
                <a:sym typeface="Times New Roman"/>
              </a:rPr>
              <a:t>Workspace</a:t>
            </a:r>
            <a:endParaRPr b="1" i="0" sz="1800" u="none" cap="none" strike="noStrike">
              <a:solidFill>
                <a:srgbClr val="0B5394"/>
              </a:solidFill>
              <a:latin typeface="Arial"/>
              <a:ea typeface="Arial"/>
              <a:cs typeface="Arial"/>
              <a:sym typeface="Arial"/>
            </a:endParaRPr>
          </a:p>
        </p:txBody>
      </p:sp>
      <p:cxnSp>
        <p:nvCxnSpPr>
          <p:cNvPr id="1333" name="Google Shape;1333;g1f2950a2708_0_1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334" name="Google Shape;1334;g1f2950a2708_0_12"/>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335" name="Google Shape;1335;g1f2950a2708_0_12"/>
          <p:cNvSpPr txBox="1"/>
          <p:nvPr/>
        </p:nvSpPr>
        <p:spPr>
          <a:xfrm>
            <a:off x="476175" y="2375325"/>
            <a:ext cx="2927700" cy="11094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200">
                <a:solidFill>
                  <a:schemeClr val="dk1"/>
                </a:solidFill>
                <a:highlight>
                  <a:srgbClr val="FFFFFF"/>
                </a:highlight>
                <a:latin typeface="Times New Roman"/>
                <a:ea typeface="Times New Roman"/>
                <a:cs typeface="Times New Roman"/>
                <a:sym typeface="Times New Roman"/>
              </a:rPr>
              <a:t># dev.tfvars</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region        = "us-west-2"</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instance_type = "t2.micro"</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ami           = "ami-003634241a8fcdec0"</a:t>
            </a:r>
            <a:endParaRPr sz="1200">
              <a:latin typeface="Times New Roman"/>
              <a:ea typeface="Times New Roman"/>
              <a:cs typeface="Times New Roman"/>
              <a:sym typeface="Times New Roman"/>
            </a:endParaRPr>
          </a:p>
        </p:txBody>
      </p:sp>
      <p:sp>
        <p:nvSpPr>
          <p:cNvPr id="1336" name="Google Shape;1336;g1f2950a2708_0_12"/>
          <p:cNvSpPr txBox="1"/>
          <p:nvPr/>
        </p:nvSpPr>
        <p:spPr>
          <a:xfrm>
            <a:off x="476175" y="3688450"/>
            <a:ext cx="2927700" cy="11094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200">
                <a:solidFill>
                  <a:schemeClr val="dk1"/>
                </a:solidFill>
                <a:highlight>
                  <a:srgbClr val="FFFFFF"/>
                </a:highlight>
                <a:latin typeface="Times New Roman"/>
                <a:ea typeface="Times New Roman"/>
                <a:cs typeface="Times New Roman"/>
                <a:sym typeface="Times New Roman"/>
              </a:rPr>
              <a:t>prod</a:t>
            </a:r>
            <a:r>
              <a:rPr b="1" lang="en" sz="1200">
                <a:solidFill>
                  <a:schemeClr val="dk1"/>
                </a:solidFill>
                <a:highlight>
                  <a:srgbClr val="FFFFFF"/>
                </a:highlight>
                <a:latin typeface="Times New Roman"/>
                <a:ea typeface="Times New Roman"/>
                <a:cs typeface="Times New Roman"/>
                <a:sym typeface="Times New Roman"/>
              </a:rPr>
              <a:t>.tfvars</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Clr>
                <a:schemeClr val="dk1"/>
              </a:buClr>
              <a:buSzPts val="1100"/>
              <a:buFont typeface="Arial"/>
              <a:buNone/>
            </a:pPr>
            <a:r>
              <a:rPr lang="en" sz="1200">
                <a:solidFill>
                  <a:srgbClr val="24292F"/>
                </a:solidFill>
                <a:highlight>
                  <a:srgbClr val="FFFFFF"/>
                </a:highlight>
                <a:latin typeface="Times New Roman"/>
                <a:ea typeface="Times New Roman"/>
                <a:cs typeface="Times New Roman"/>
                <a:sym typeface="Times New Roman"/>
              </a:rPr>
              <a:t>region        = "us-east-1"</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Clr>
                <a:schemeClr val="dk1"/>
              </a:buClr>
              <a:buSzPts val="1100"/>
              <a:buFont typeface="Arial"/>
              <a:buNone/>
            </a:pPr>
            <a:r>
              <a:rPr lang="en" sz="1200">
                <a:solidFill>
                  <a:srgbClr val="24292F"/>
                </a:solidFill>
                <a:highlight>
                  <a:srgbClr val="FFFFFF"/>
                </a:highlight>
                <a:latin typeface="Times New Roman"/>
                <a:ea typeface="Times New Roman"/>
                <a:cs typeface="Times New Roman"/>
                <a:sym typeface="Times New Roman"/>
              </a:rPr>
              <a:t>instance_type = "t2.large"</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ami           = "ami-085925f297f89fce1"</a:t>
            </a:r>
            <a:endParaRPr sz="1200">
              <a:solidFill>
                <a:srgbClr val="24292F"/>
              </a:solidFill>
              <a:highlight>
                <a:srgbClr val="FFFFFF"/>
              </a:highlight>
              <a:latin typeface="Times New Roman"/>
              <a:ea typeface="Times New Roman"/>
              <a:cs typeface="Times New Roman"/>
              <a:sym typeface="Times New Roman"/>
            </a:endParaRPr>
          </a:p>
        </p:txBody>
      </p:sp>
      <p:sp>
        <p:nvSpPr>
          <p:cNvPr id="1337" name="Google Shape;1337;g1f2950a2708_0_12"/>
          <p:cNvSpPr txBox="1"/>
          <p:nvPr/>
        </p:nvSpPr>
        <p:spPr>
          <a:xfrm>
            <a:off x="3534450" y="1004950"/>
            <a:ext cx="2002200" cy="3220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200">
                <a:solidFill>
                  <a:schemeClr val="dk1"/>
                </a:solidFill>
                <a:highlight>
                  <a:srgbClr val="FFFFFF"/>
                </a:highlight>
                <a:latin typeface="Times New Roman"/>
                <a:ea typeface="Times New Roman"/>
                <a:cs typeface="Times New Roman"/>
                <a:sym typeface="Times New Roman"/>
              </a:rPr>
              <a:t>prod.tfvars</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variable "region" {</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	type = string</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variable "ami" {</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	type = string</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variable "instance_type" {</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type    = string</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	default = "t2.micro"</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t/>
            </a:r>
            <a:endParaRPr sz="1200">
              <a:solidFill>
                <a:srgbClr val="24292F"/>
              </a:solidFill>
              <a:highlight>
                <a:srgbClr val="FFFFFF"/>
              </a:highlight>
              <a:latin typeface="Times New Roman"/>
              <a:ea typeface="Times New Roman"/>
              <a:cs typeface="Times New Roman"/>
              <a:sym typeface="Times New Roman"/>
            </a:endParaRPr>
          </a:p>
        </p:txBody>
      </p:sp>
      <p:sp>
        <p:nvSpPr>
          <p:cNvPr id="1338" name="Google Shape;1338;g1f2950a2708_0_12"/>
          <p:cNvSpPr txBox="1"/>
          <p:nvPr/>
        </p:nvSpPr>
        <p:spPr>
          <a:xfrm>
            <a:off x="5815900" y="1004950"/>
            <a:ext cx="2533800" cy="3220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200">
                <a:solidFill>
                  <a:schemeClr val="dk1"/>
                </a:solidFill>
                <a:highlight>
                  <a:srgbClr val="FFFFFF"/>
                </a:highlight>
              </a:rPr>
              <a:t>variables</a:t>
            </a:r>
            <a:r>
              <a:rPr b="1" lang="en" sz="1200">
                <a:solidFill>
                  <a:schemeClr val="dk1"/>
                </a:solidFill>
                <a:highlight>
                  <a:srgbClr val="FFFFFF"/>
                </a:highlight>
                <a:latin typeface="Times New Roman"/>
                <a:ea typeface="Times New Roman"/>
                <a:cs typeface="Times New Roman"/>
                <a:sym typeface="Times New Roman"/>
              </a:rPr>
              <a:t>.tf</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variable "region" {</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	type = string</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variable "ami" {</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	type = string</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variable "instance_type" {</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	type    = string</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	default = "t2.micro"</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a:t>
            </a:r>
            <a:endParaRPr sz="1200">
              <a:solidFill>
                <a:srgbClr val="24292F"/>
              </a:solidFill>
              <a:highlight>
                <a:srgbClr val="FFFFFF"/>
              </a:highlight>
              <a:latin typeface="Times New Roman"/>
              <a:ea typeface="Times New Roman"/>
              <a:cs typeface="Times New Roman"/>
              <a:sym typeface="Times New Roman"/>
            </a:endParaRPr>
          </a:p>
        </p:txBody>
      </p:sp>
      <p:sp>
        <p:nvSpPr>
          <p:cNvPr id="1339" name="Google Shape;1339;g1f2950a2708_0_12"/>
          <p:cNvSpPr txBox="1"/>
          <p:nvPr/>
        </p:nvSpPr>
        <p:spPr>
          <a:xfrm>
            <a:off x="476175" y="602450"/>
            <a:ext cx="2927700" cy="1688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42857"/>
              </a:lnSpc>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When we create cloud resources using Terraform configuration language, the resources are known to be created in the default workspace. </a:t>
            </a:r>
            <a:r>
              <a:rPr b="1" lang="en" sz="1200">
                <a:solidFill>
                  <a:schemeClr val="dk1"/>
                </a:solidFill>
                <a:highlight>
                  <a:srgbClr val="FFFFFF"/>
                </a:highlight>
                <a:latin typeface="Times New Roman"/>
                <a:ea typeface="Times New Roman"/>
                <a:cs typeface="Times New Roman"/>
                <a:sym typeface="Times New Roman"/>
              </a:rPr>
              <a:t>Workspace</a:t>
            </a:r>
            <a:r>
              <a:rPr lang="en" sz="1200">
                <a:solidFill>
                  <a:schemeClr val="dk1"/>
                </a:solidFill>
                <a:highlight>
                  <a:srgbClr val="FFFFFF"/>
                </a:highlight>
                <a:latin typeface="Times New Roman"/>
                <a:ea typeface="Times New Roman"/>
                <a:cs typeface="Times New Roman"/>
                <a:sym typeface="Times New Roman"/>
              </a:rPr>
              <a:t> is a way to maintain multiple copies of deployments that can be created and destroyed</a:t>
            </a:r>
            <a:endParaRPr sz="1200">
              <a:latin typeface="Times New Roman"/>
              <a:ea typeface="Times New Roman"/>
              <a:cs typeface="Times New Roman"/>
              <a:sym typeface="Times New Roman"/>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g1f2950a2708_0_2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345" name="Google Shape;1345;g1f2950a2708_0_27"/>
          <p:cNvSpPr txBox="1"/>
          <p:nvPr/>
        </p:nvSpPr>
        <p:spPr>
          <a:xfrm>
            <a:off x="223596" y="202252"/>
            <a:ext cx="7211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2000">
                <a:solidFill>
                  <a:srgbClr val="0B5394"/>
                </a:solidFill>
                <a:latin typeface="Times New Roman"/>
                <a:ea typeface="Times New Roman"/>
                <a:cs typeface="Times New Roman"/>
                <a:sym typeface="Times New Roman"/>
              </a:rPr>
              <a:t>Workspace</a:t>
            </a:r>
            <a:endParaRPr b="1" i="0" sz="1800" u="none" cap="none" strike="noStrike">
              <a:solidFill>
                <a:srgbClr val="0B5394"/>
              </a:solidFill>
              <a:latin typeface="Arial"/>
              <a:ea typeface="Arial"/>
              <a:cs typeface="Arial"/>
              <a:sym typeface="Arial"/>
            </a:endParaRPr>
          </a:p>
        </p:txBody>
      </p:sp>
      <p:cxnSp>
        <p:nvCxnSpPr>
          <p:cNvPr id="1346" name="Google Shape;1346;g1f2950a2708_0_2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347" name="Google Shape;1347;g1f2950a2708_0_27"/>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348" name="Google Shape;1348;g1f2950a2708_0_27"/>
          <p:cNvSpPr txBox="1"/>
          <p:nvPr/>
        </p:nvSpPr>
        <p:spPr>
          <a:xfrm>
            <a:off x="451650" y="1249550"/>
            <a:ext cx="2927700" cy="3130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terraform workspace  new dev</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terraform workspace  new create prod</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terraform workspace  select create dev</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terraform </a:t>
            </a:r>
            <a:r>
              <a:rPr lang="en" sz="1200">
                <a:solidFill>
                  <a:srgbClr val="080808"/>
                </a:solidFill>
                <a:latin typeface="Times New Roman"/>
                <a:ea typeface="Times New Roman"/>
                <a:cs typeface="Times New Roman"/>
                <a:sym typeface="Times New Roman"/>
              </a:rPr>
              <a:t> init</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terraform </a:t>
            </a:r>
            <a:r>
              <a:rPr lang="en" sz="1200">
                <a:solidFill>
                  <a:srgbClr val="080808"/>
                </a:solidFill>
                <a:latin typeface="Times New Roman"/>
                <a:ea typeface="Times New Roman"/>
                <a:cs typeface="Times New Roman"/>
                <a:sym typeface="Times New Roman"/>
              </a:rPr>
              <a:t> plan</a:t>
            </a:r>
            <a:r>
              <a:rPr lang="en" sz="1200">
                <a:solidFill>
                  <a:schemeClr val="dk1"/>
                </a:solidFill>
                <a:latin typeface="Times New Roman"/>
                <a:ea typeface="Times New Roman"/>
                <a:cs typeface="Times New Roman"/>
                <a:sym typeface="Times New Roman"/>
              </a:rPr>
              <a:t> -var-file=prod.tfvars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terraform </a:t>
            </a:r>
            <a:r>
              <a:rPr lang="en" sz="1200">
                <a:solidFill>
                  <a:srgbClr val="080808"/>
                </a:solidFill>
                <a:latin typeface="Times New Roman"/>
                <a:ea typeface="Times New Roman"/>
                <a:cs typeface="Times New Roman"/>
                <a:sym typeface="Times New Roman"/>
              </a:rPr>
              <a:t>apply</a:t>
            </a:r>
            <a:r>
              <a:rPr lang="en" sz="1200">
                <a:solidFill>
                  <a:schemeClr val="dk1"/>
                </a:solidFill>
                <a:latin typeface="Times New Roman"/>
                <a:ea typeface="Times New Roman"/>
                <a:cs typeface="Times New Roman"/>
                <a:sym typeface="Times New Roman"/>
              </a:rPr>
              <a:t> -var-file=prod.tfvars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terraform </a:t>
            </a:r>
            <a:r>
              <a:rPr lang="en" sz="1200">
                <a:solidFill>
                  <a:srgbClr val="080808"/>
                </a:solidFill>
                <a:latin typeface="Times New Roman"/>
                <a:ea typeface="Times New Roman"/>
                <a:cs typeface="Times New Roman"/>
                <a:sym typeface="Times New Roman"/>
              </a:rPr>
              <a:t>destroy</a:t>
            </a:r>
            <a:r>
              <a:rPr lang="en" sz="1200">
                <a:solidFill>
                  <a:schemeClr val="dk1"/>
                </a:solidFill>
                <a:latin typeface="Times New Roman"/>
                <a:ea typeface="Times New Roman"/>
                <a:cs typeface="Times New Roman"/>
                <a:sym typeface="Times New Roman"/>
              </a:rPr>
              <a:t> -var-file=prod.tfvars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terraform workspace  select create prod</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terraform </a:t>
            </a:r>
            <a:r>
              <a:rPr lang="en" sz="1200">
                <a:solidFill>
                  <a:srgbClr val="080808"/>
                </a:solidFill>
                <a:latin typeface="Times New Roman"/>
                <a:ea typeface="Times New Roman"/>
                <a:cs typeface="Times New Roman"/>
                <a:sym typeface="Times New Roman"/>
              </a:rPr>
              <a:t> init</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terraform </a:t>
            </a:r>
            <a:r>
              <a:rPr lang="en" sz="1200">
                <a:solidFill>
                  <a:srgbClr val="080808"/>
                </a:solidFill>
                <a:latin typeface="Times New Roman"/>
                <a:ea typeface="Times New Roman"/>
                <a:cs typeface="Times New Roman"/>
                <a:sym typeface="Times New Roman"/>
              </a:rPr>
              <a:t> plan</a:t>
            </a:r>
            <a:r>
              <a:rPr lang="en" sz="1200">
                <a:solidFill>
                  <a:schemeClr val="dk1"/>
                </a:solidFill>
                <a:latin typeface="Times New Roman"/>
                <a:ea typeface="Times New Roman"/>
                <a:cs typeface="Times New Roman"/>
                <a:sym typeface="Times New Roman"/>
              </a:rPr>
              <a:t> -var-file=prod.tfvars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terraform </a:t>
            </a:r>
            <a:r>
              <a:rPr lang="en" sz="1200">
                <a:solidFill>
                  <a:srgbClr val="080808"/>
                </a:solidFill>
                <a:latin typeface="Times New Roman"/>
                <a:ea typeface="Times New Roman"/>
                <a:cs typeface="Times New Roman"/>
                <a:sym typeface="Times New Roman"/>
              </a:rPr>
              <a:t>apply</a:t>
            </a:r>
            <a:r>
              <a:rPr lang="en" sz="1200">
                <a:solidFill>
                  <a:schemeClr val="dk1"/>
                </a:solidFill>
                <a:latin typeface="Times New Roman"/>
                <a:ea typeface="Times New Roman"/>
                <a:cs typeface="Times New Roman"/>
                <a:sym typeface="Times New Roman"/>
              </a:rPr>
              <a:t> -var-file=prod.tfvars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terraform </a:t>
            </a:r>
            <a:r>
              <a:rPr lang="en" sz="1200">
                <a:solidFill>
                  <a:srgbClr val="080808"/>
                </a:solidFill>
                <a:latin typeface="Times New Roman"/>
                <a:ea typeface="Times New Roman"/>
                <a:cs typeface="Times New Roman"/>
                <a:sym typeface="Times New Roman"/>
              </a:rPr>
              <a:t>destroy</a:t>
            </a:r>
            <a:r>
              <a:rPr lang="en" sz="1200">
                <a:solidFill>
                  <a:schemeClr val="dk1"/>
                </a:solidFill>
                <a:latin typeface="Times New Roman"/>
                <a:ea typeface="Times New Roman"/>
                <a:cs typeface="Times New Roman"/>
                <a:sym typeface="Times New Roman"/>
              </a:rPr>
              <a:t> -var-file=prod.tfvars</a:t>
            </a:r>
            <a:endParaRPr sz="1200">
              <a:solidFill>
                <a:schemeClr val="dk1"/>
              </a:solidFill>
              <a:latin typeface="Times New Roman"/>
              <a:ea typeface="Times New Roman"/>
              <a:cs typeface="Times New Roman"/>
              <a:sym typeface="Times New Roman"/>
            </a:endParaRPr>
          </a:p>
        </p:txBody>
      </p:sp>
      <p:sp>
        <p:nvSpPr>
          <p:cNvPr id="1349" name="Google Shape;1349;g1f2950a2708_0_27"/>
          <p:cNvSpPr txBox="1"/>
          <p:nvPr/>
        </p:nvSpPr>
        <p:spPr>
          <a:xfrm>
            <a:off x="4185325" y="384125"/>
            <a:ext cx="2927700" cy="4275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 sz="1200">
                <a:solidFill>
                  <a:schemeClr val="dk1"/>
                </a:solidFill>
                <a:highlight>
                  <a:srgbClr val="FFFFFF"/>
                </a:highlight>
                <a:latin typeface="Times New Roman"/>
                <a:ea typeface="Times New Roman"/>
                <a:cs typeface="Times New Roman"/>
                <a:sym typeface="Times New Roman"/>
              </a:rPr>
              <a:t># main</a:t>
            </a:r>
            <a:r>
              <a:rPr b="1" lang="en" sz="1200">
                <a:solidFill>
                  <a:schemeClr val="dk1"/>
                </a:solidFill>
                <a:highlight>
                  <a:srgbClr val="FFFFFF"/>
                </a:highlight>
                <a:latin typeface="Times New Roman"/>
                <a:ea typeface="Times New Roman"/>
                <a:cs typeface="Times New Roman"/>
                <a:sym typeface="Times New Roman"/>
              </a:rPr>
              <a:t>.tf</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provider "aws" {</a:t>
            </a:r>
            <a:endParaRPr sz="1200">
              <a:solidFill>
                <a:srgbClr val="24292F"/>
              </a:solidFill>
              <a:highlight>
                <a:srgbClr val="FFFFFF"/>
              </a:highlight>
              <a:latin typeface="Times New Roman"/>
              <a:ea typeface="Times New Roman"/>
              <a:cs typeface="Times New Roman"/>
              <a:sym typeface="Times New Roman"/>
            </a:endParaRPr>
          </a:p>
          <a:p>
            <a:pPr indent="45720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region  = var.region</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locals {</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	name = "${terraform.workspace}-instance"</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resource "aws_instance" "main" {</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	ami           = var.ami</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	instance_type = var.instance_type</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	tags = {</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		Name = local.name</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	}</a:t>
            </a:r>
            <a:endParaRPr sz="1200">
              <a:solidFill>
                <a:srgbClr val="24292F"/>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rgbClr val="24292F"/>
                </a:solidFill>
                <a:highlight>
                  <a:srgbClr val="FFFFFF"/>
                </a:highlight>
                <a:latin typeface="Times New Roman"/>
                <a:ea typeface="Times New Roman"/>
                <a:cs typeface="Times New Roman"/>
                <a:sym typeface="Times New Roman"/>
              </a:rPr>
              <a:t>}</a:t>
            </a:r>
            <a:endParaRPr sz="1200">
              <a:solidFill>
                <a:srgbClr val="24292F"/>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3" name="Shape 1353"/>
        <p:cNvGrpSpPr/>
        <p:nvPr/>
      </p:nvGrpSpPr>
      <p:grpSpPr>
        <a:xfrm>
          <a:off x="0" y="0"/>
          <a:ext cx="0" cy="0"/>
          <a:chOff x="0" y="0"/>
          <a:chExt cx="0" cy="0"/>
        </a:xfrm>
      </p:grpSpPr>
      <p:sp>
        <p:nvSpPr>
          <p:cNvPr id="1354" name="Google Shape;1354;g1f2950a2708_1_49"/>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55" name="Google Shape;1355;g1f2950a2708_1_49"/>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56" name="Google Shape;1356;g1f2950a2708_1_49"/>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357" name="Google Shape;1357;g1f2950a2708_1_49"/>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 Deploying in Multiple </a:t>
            </a:r>
            <a:r>
              <a:rPr b="1" lang="en" sz="2000">
                <a:solidFill>
                  <a:srgbClr val="0B5394"/>
                </a:solidFill>
                <a:latin typeface="Times New Roman"/>
                <a:ea typeface="Times New Roman"/>
                <a:cs typeface="Times New Roman"/>
                <a:sym typeface="Times New Roman"/>
              </a:rPr>
              <a:t>Environments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1358" name="Google Shape;1358;g1f2950a2708_1_49"/>
          <p:cNvPicPr preferRelativeResize="0"/>
          <p:nvPr/>
        </p:nvPicPr>
        <p:blipFill rotWithShape="1">
          <a:blip r:embed="rId3">
            <a:alphaModFix/>
          </a:blip>
          <a:srcRect b="0" l="0" r="0" t="0"/>
          <a:stretch/>
        </p:blipFill>
        <p:spPr>
          <a:xfrm>
            <a:off x="7414200" y="4188000"/>
            <a:ext cx="1619100" cy="8095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g1f2950a2708_1_7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364" name="Google Shape;1364;g1f2950a2708_1_7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Deploy In Multiple Environments</a:t>
            </a:r>
            <a:endParaRPr b="1" i="0" sz="1800" u="none" cap="none" strike="noStrike">
              <a:solidFill>
                <a:srgbClr val="0B5394"/>
              </a:solidFill>
              <a:latin typeface="Arial"/>
              <a:ea typeface="Arial"/>
              <a:cs typeface="Arial"/>
              <a:sym typeface="Arial"/>
            </a:endParaRPr>
          </a:p>
        </p:txBody>
      </p:sp>
      <p:cxnSp>
        <p:nvCxnSpPr>
          <p:cNvPr id="1365" name="Google Shape;1365;g1f2950a2708_1_7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366" name="Google Shape;1366;g1f2950a2708_1_78"/>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367" name="Google Shape;1367;g1f2950a2708_1_78"/>
          <p:cNvSpPr txBox="1"/>
          <p:nvPr/>
        </p:nvSpPr>
        <p:spPr>
          <a:xfrm>
            <a:off x="4139300" y="279650"/>
            <a:ext cx="2927700" cy="4296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[default]</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aws_access_key_id = </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aws_secret_access_key = </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[dev]</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aws_access_key_id = </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aws_secret_access_key = </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[prod]</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aws_access_key_id = </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aws_secret_access_key =  </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[stg]</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aws_access_key_id = </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aws_secret_access_key = </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[qa]</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aws_access_key_id = </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aws_secret_access_key = </a:t>
            </a:r>
            <a:endParaRPr sz="1000">
              <a:solidFill>
                <a:schemeClr val="dk1"/>
              </a:solidFill>
              <a:highlight>
                <a:srgbClr val="FFFFFF"/>
              </a:highlight>
              <a:latin typeface="Times New Roman"/>
              <a:ea typeface="Times New Roman"/>
              <a:cs typeface="Times New Roman"/>
              <a:sym typeface="Times New Roman"/>
            </a:endParaRPr>
          </a:p>
        </p:txBody>
      </p:sp>
      <p:sp>
        <p:nvSpPr>
          <p:cNvPr id="1368" name="Google Shape;1368;g1f2950a2708_1_78"/>
          <p:cNvSpPr txBox="1"/>
          <p:nvPr/>
        </p:nvSpPr>
        <p:spPr>
          <a:xfrm>
            <a:off x="392275" y="1743050"/>
            <a:ext cx="3247200" cy="1369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Configure your credential file</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access keys and secret access keys for each environment</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Add the keys in the </a:t>
            </a:r>
            <a:r>
              <a:rPr lang="en">
                <a:solidFill>
                  <a:schemeClr val="dk1"/>
                </a:solidFill>
                <a:latin typeface="Times New Roman"/>
                <a:ea typeface="Times New Roman"/>
                <a:cs typeface="Times New Roman"/>
                <a:sym typeface="Times New Roman"/>
              </a:rPr>
              <a:t>credential </a:t>
            </a:r>
            <a:endParaRPr>
              <a:latin typeface="Times New Roman"/>
              <a:ea typeface="Times New Roman"/>
              <a:cs typeface="Times New Roman"/>
              <a:sym typeface="Times New Roman"/>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g1f2950a2708_1_6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374" name="Google Shape;1374;g1f2950a2708_1_6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Deploy In </a:t>
            </a:r>
            <a:r>
              <a:rPr b="1" lang="en" sz="1800">
                <a:solidFill>
                  <a:srgbClr val="0B5394"/>
                </a:solidFill>
                <a:latin typeface="Roboto"/>
                <a:ea typeface="Roboto"/>
                <a:cs typeface="Roboto"/>
                <a:sym typeface="Roboto"/>
              </a:rPr>
              <a:t>Multiple</a:t>
            </a:r>
            <a:r>
              <a:rPr b="1" lang="en" sz="1800">
                <a:solidFill>
                  <a:srgbClr val="0B5394"/>
                </a:solidFill>
                <a:latin typeface="Roboto"/>
                <a:ea typeface="Roboto"/>
                <a:cs typeface="Roboto"/>
                <a:sym typeface="Roboto"/>
              </a:rPr>
              <a:t> Environments</a:t>
            </a:r>
            <a:endParaRPr b="1" i="0" sz="1800" u="none" cap="none" strike="noStrike">
              <a:solidFill>
                <a:srgbClr val="0B5394"/>
              </a:solidFill>
              <a:latin typeface="Arial"/>
              <a:ea typeface="Arial"/>
              <a:cs typeface="Arial"/>
              <a:sym typeface="Arial"/>
            </a:endParaRPr>
          </a:p>
        </p:txBody>
      </p:sp>
      <p:cxnSp>
        <p:nvCxnSpPr>
          <p:cNvPr id="1375" name="Google Shape;1375;g1f2950a2708_1_6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376" name="Google Shape;1376;g1f2950a2708_1_68"/>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377" name="Google Shape;1377;g1f2950a2708_1_68"/>
          <p:cNvSpPr txBox="1"/>
          <p:nvPr/>
        </p:nvSpPr>
        <p:spPr>
          <a:xfrm>
            <a:off x="4139300" y="279650"/>
            <a:ext cx="2927700" cy="4296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[default]</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region = us-west-2</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output = json</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[profile dev]</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region = us-west-2</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output = json</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[profile qa]</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region = us-west-2</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output = json</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[profile stg]</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region = us-west-2</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output = json</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[profile prod]</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region = us-east-1</a:t>
            </a:r>
            <a:endParaRPr sz="10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000">
                <a:solidFill>
                  <a:schemeClr val="dk1"/>
                </a:solidFill>
                <a:highlight>
                  <a:srgbClr val="FFFFFF"/>
                </a:highlight>
                <a:latin typeface="Times New Roman"/>
                <a:ea typeface="Times New Roman"/>
                <a:cs typeface="Times New Roman"/>
                <a:sym typeface="Times New Roman"/>
              </a:rPr>
              <a:t>output = json</a:t>
            </a:r>
            <a:endParaRPr sz="1000">
              <a:solidFill>
                <a:schemeClr val="dk1"/>
              </a:solidFill>
              <a:highlight>
                <a:srgbClr val="FFFFFF"/>
              </a:highlight>
              <a:latin typeface="Times New Roman"/>
              <a:ea typeface="Times New Roman"/>
              <a:cs typeface="Times New Roman"/>
              <a:sym typeface="Times New Roman"/>
            </a:endParaRPr>
          </a:p>
        </p:txBody>
      </p:sp>
      <p:sp>
        <p:nvSpPr>
          <p:cNvPr id="1378" name="Google Shape;1378;g1f2950a2708_1_68"/>
          <p:cNvSpPr txBox="1"/>
          <p:nvPr/>
        </p:nvSpPr>
        <p:spPr>
          <a:xfrm>
            <a:off x="392275" y="1743050"/>
            <a:ext cx="3247200" cy="1046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Configure your config file</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Add all </a:t>
            </a:r>
            <a:r>
              <a:rPr lang="en">
                <a:latin typeface="Times New Roman"/>
                <a:ea typeface="Times New Roman"/>
                <a:cs typeface="Times New Roman"/>
                <a:sym typeface="Times New Roman"/>
              </a:rPr>
              <a:t>region</a:t>
            </a:r>
            <a:r>
              <a:rPr lang="en">
                <a:latin typeface="Times New Roman"/>
                <a:ea typeface="Times New Roman"/>
                <a:cs typeface="Times New Roman"/>
                <a:sym typeface="Times New Roman"/>
              </a:rPr>
              <a:t> for each </a:t>
            </a:r>
            <a:r>
              <a:rPr lang="en">
                <a:latin typeface="Times New Roman"/>
                <a:ea typeface="Times New Roman"/>
                <a:cs typeface="Times New Roman"/>
                <a:sym typeface="Times New Roman"/>
              </a:rPr>
              <a:t>environment</a:t>
            </a:r>
            <a:r>
              <a:rPr lang="en">
                <a:latin typeface="Times New Roman"/>
                <a:ea typeface="Times New Roman"/>
                <a:cs typeface="Times New Roman"/>
                <a:sym typeface="Times New Roman"/>
              </a:rPr>
              <a:t> in your config file</a:t>
            </a:r>
            <a:r>
              <a:rPr lang="en">
                <a:solidFill>
                  <a:schemeClr val="dk1"/>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g1f2950a2708_1_9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384" name="Google Shape;1384;g1f2950a2708_1_9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Deploy In Multiple Environments</a:t>
            </a:r>
            <a:endParaRPr b="1" i="0" sz="1800" u="none" cap="none" strike="noStrike">
              <a:solidFill>
                <a:srgbClr val="0B5394"/>
              </a:solidFill>
              <a:latin typeface="Arial"/>
              <a:ea typeface="Arial"/>
              <a:cs typeface="Arial"/>
              <a:sym typeface="Arial"/>
            </a:endParaRPr>
          </a:p>
        </p:txBody>
      </p:sp>
      <p:cxnSp>
        <p:nvCxnSpPr>
          <p:cNvPr id="1385" name="Google Shape;1385;g1f2950a2708_1_9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386" name="Google Shape;1386;g1f2950a2708_1_97"/>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387" name="Google Shape;1387;g1f2950a2708_1_97"/>
          <p:cNvSpPr txBox="1"/>
          <p:nvPr/>
        </p:nvSpPr>
        <p:spPr>
          <a:xfrm>
            <a:off x="376925" y="2754925"/>
            <a:ext cx="3247200" cy="1425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42857"/>
              </a:lnSpc>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aws s3 ls</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aws s3 ls --profile dev</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aws s3 ls --profile prod</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aws s3 ls --profile qa</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aws s3 ls --profile stg</a:t>
            </a:r>
            <a:endParaRPr sz="1200">
              <a:solidFill>
                <a:schemeClr val="dk1"/>
              </a:solidFill>
              <a:highlight>
                <a:srgbClr val="FFFFFF"/>
              </a:highlight>
              <a:latin typeface="Times New Roman"/>
              <a:ea typeface="Times New Roman"/>
              <a:cs typeface="Times New Roman"/>
              <a:sym typeface="Times New Roman"/>
            </a:endParaRPr>
          </a:p>
        </p:txBody>
      </p:sp>
      <p:sp>
        <p:nvSpPr>
          <p:cNvPr id="1388" name="Google Shape;1388;g1f2950a2708_1_97"/>
          <p:cNvSpPr txBox="1"/>
          <p:nvPr/>
        </p:nvSpPr>
        <p:spPr>
          <a:xfrm>
            <a:off x="376925" y="937000"/>
            <a:ext cx="3247200" cy="1369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Test if our environment is working as </a:t>
            </a:r>
            <a:r>
              <a:rPr lang="en">
                <a:latin typeface="Times New Roman"/>
                <a:ea typeface="Times New Roman"/>
                <a:cs typeface="Times New Roman"/>
                <a:sym typeface="Times New Roman"/>
              </a:rPr>
              <a:t>expected</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List buckets in all environments using the AWS profile</a:t>
            </a:r>
            <a:endParaRPr>
              <a:latin typeface="Times New Roman"/>
              <a:ea typeface="Times New Roman"/>
              <a:cs typeface="Times New Roman"/>
              <a:sym typeface="Times New Roman"/>
            </a:endParaRPr>
          </a:p>
        </p:txBody>
      </p:sp>
      <p:sp>
        <p:nvSpPr>
          <p:cNvPr id="1389" name="Google Shape;1389;g1f2950a2708_1_97"/>
          <p:cNvSpPr txBox="1"/>
          <p:nvPr/>
        </p:nvSpPr>
        <p:spPr>
          <a:xfrm>
            <a:off x="4187500" y="642300"/>
            <a:ext cx="3247200" cy="3858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export AWS_PROFILE=default</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echo $AWS_PROFILE</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aws s3 ls</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export AWS_PROFILE=dev</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echo $AWS_PROFILE</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aws s3 ls</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export AWS_PROFILE=qa</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echo $AWS_PROFILE</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aws s3 ls</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export AWS_PROFILE=stg</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echo $AWS_PROFILE</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aws s3 ls</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export AWS_PROFILE=prod</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echo $AWS_PROFILE</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aws s3 ls</a:t>
            </a:r>
            <a:endParaRPr sz="1500">
              <a:latin typeface="Times New Roman"/>
              <a:ea typeface="Times New Roman"/>
              <a:cs typeface="Times New Roman"/>
              <a:sym typeface="Times New Roman"/>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g1f2950a2708_1_11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395" name="Google Shape;1395;g1f2950a2708_1_11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Deploy In Multiple Environments</a:t>
            </a:r>
            <a:endParaRPr b="1" i="0" sz="1800" u="none" cap="none" strike="noStrike">
              <a:solidFill>
                <a:srgbClr val="0B5394"/>
              </a:solidFill>
              <a:latin typeface="Arial"/>
              <a:ea typeface="Arial"/>
              <a:cs typeface="Arial"/>
              <a:sym typeface="Arial"/>
            </a:endParaRPr>
          </a:p>
        </p:txBody>
      </p:sp>
      <p:cxnSp>
        <p:nvCxnSpPr>
          <p:cNvPr id="1396" name="Google Shape;1396;g1f2950a2708_1_11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397" name="Google Shape;1397;g1f2950a2708_1_111"/>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398" name="Google Shape;1398;g1f2950a2708_1_111"/>
          <p:cNvSpPr txBox="1"/>
          <p:nvPr/>
        </p:nvSpPr>
        <p:spPr>
          <a:xfrm>
            <a:off x="331900" y="603900"/>
            <a:ext cx="3247200" cy="1425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plan</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terraform </a:t>
            </a:r>
            <a:r>
              <a:rPr lang="en" sz="1200">
                <a:solidFill>
                  <a:schemeClr val="dk1"/>
                </a:solidFill>
                <a:highlight>
                  <a:schemeClr val="lt1"/>
                </a:highlight>
                <a:latin typeface="Times New Roman"/>
                <a:ea typeface="Times New Roman"/>
                <a:cs typeface="Times New Roman"/>
                <a:sym typeface="Times New Roman"/>
              </a:rPr>
              <a:t>plan</a:t>
            </a:r>
            <a:r>
              <a:rPr lang="en" sz="1200">
                <a:solidFill>
                  <a:schemeClr val="dk1"/>
                </a:solidFill>
                <a:highlight>
                  <a:srgbClr val="FFFFFF"/>
                </a:highlight>
                <a:latin typeface="Times New Roman"/>
                <a:ea typeface="Times New Roman"/>
                <a:cs typeface="Times New Roman"/>
                <a:sym typeface="Times New Roman"/>
              </a:rPr>
              <a:t> --profile dev</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plan</a:t>
            </a:r>
            <a:r>
              <a:rPr lang="en" sz="1200">
                <a:solidFill>
                  <a:schemeClr val="dk1"/>
                </a:solidFill>
                <a:highlight>
                  <a:srgbClr val="FFFFFF"/>
                </a:highlight>
                <a:latin typeface="Times New Roman"/>
                <a:ea typeface="Times New Roman"/>
                <a:cs typeface="Times New Roman"/>
                <a:sym typeface="Times New Roman"/>
              </a:rPr>
              <a:t> --profile prod</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plan</a:t>
            </a:r>
            <a:r>
              <a:rPr lang="en" sz="1200">
                <a:solidFill>
                  <a:schemeClr val="dk1"/>
                </a:solidFill>
                <a:highlight>
                  <a:srgbClr val="FFFFFF"/>
                </a:highlight>
                <a:latin typeface="Times New Roman"/>
                <a:ea typeface="Times New Roman"/>
                <a:cs typeface="Times New Roman"/>
                <a:sym typeface="Times New Roman"/>
              </a:rPr>
              <a:t> --profile qa</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plan</a:t>
            </a:r>
            <a:r>
              <a:rPr lang="en" sz="1200">
                <a:solidFill>
                  <a:schemeClr val="dk1"/>
                </a:solidFill>
                <a:highlight>
                  <a:srgbClr val="FFFFFF"/>
                </a:highlight>
                <a:latin typeface="Times New Roman"/>
                <a:ea typeface="Times New Roman"/>
                <a:cs typeface="Times New Roman"/>
                <a:sym typeface="Times New Roman"/>
              </a:rPr>
              <a:t> --profile stg</a:t>
            </a:r>
            <a:endParaRPr sz="1200">
              <a:solidFill>
                <a:schemeClr val="dk1"/>
              </a:solidFill>
              <a:highlight>
                <a:srgbClr val="FFFFFF"/>
              </a:highlight>
              <a:latin typeface="Times New Roman"/>
              <a:ea typeface="Times New Roman"/>
              <a:cs typeface="Times New Roman"/>
              <a:sym typeface="Times New Roman"/>
            </a:endParaRPr>
          </a:p>
        </p:txBody>
      </p:sp>
      <p:sp>
        <p:nvSpPr>
          <p:cNvPr id="1399" name="Google Shape;1399;g1f2950a2708_1_111"/>
          <p:cNvSpPr txBox="1"/>
          <p:nvPr/>
        </p:nvSpPr>
        <p:spPr>
          <a:xfrm>
            <a:off x="331900" y="2084850"/>
            <a:ext cx="3247200" cy="1425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apply</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terraform apply --profile dev</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apply</a:t>
            </a:r>
            <a:r>
              <a:rPr lang="en" sz="1200">
                <a:solidFill>
                  <a:schemeClr val="dk1"/>
                </a:solidFill>
                <a:highlight>
                  <a:srgbClr val="FFFFFF"/>
                </a:highlight>
                <a:latin typeface="Times New Roman"/>
                <a:ea typeface="Times New Roman"/>
                <a:cs typeface="Times New Roman"/>
                <a:sym typeface="Times New Roman"/>
              </a:rPr>
              <a:t> --profile prod</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apply</a:t>
            </a:r>
            <a:r>
              <a:rPr lang="en" sz="1200">
                <a:solidFill>
                  <a:schemeClr val="dk1"/>
                </a:solidFill>
                <a:highlight>
                  <a:srgbClr val="FFFFFF"/>
                </a:highlight>
                <a:latin typeface="Times New Roman"/>
                <a:ea typeface="Times New Roman"/>
                <a:cs typeface="Times New Roman"/>
                <a:sym typeface="Times New Roman"/>
              </a:rPr>
              <a:t> --profile qa</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apply</a:t>
            </a:r>
            <a:r>
              <a:rPr lang="en" sz="1200">
                <a:solidFill>
                  <a:schemeClr val="dk1"/>
                </a:solidFill>
                <a:highlight>
                  <a:srgbClr val="FFFFFF"/>
                </a:highlight>
                <a:latin typeface="Times New Roman"/>
                <a:ea typeface="Times New Roman"/>
                <a:cs typeface="Times New Roman"/>
                <a:sym typeface="Times New Roman"/>
              </a:rPr>
              <a:t> --profile stg</a:t>
            </a:r>
            <a:endParaRPr sz="1200">
              <a:solidFill>
                <a:schemeClr val="dk1"/>
              </a:solidFill>
              <a:highlight>
                <a:srgbClr val="FFFFFF"/>
              </a:highlight>
              <a:latin typeface="Times New Roman"/>
              <a:ea typeface="Times New Roman"/>
              <a:cs typeface="Times New Roman"/>
              <a:sym typeface="Times New Roman"/>
            </a:endParaRPr>
          </a:p>
        </p:txBody>
      </p:sp>
      <p:sp>
        <p:nvSpPr>
          <p:cNvPr id="1400" name="Google Shape;1400;g1f2950a2708_1_111"/>
          <p:cNvSpPr txBox="1"/>
          <p:nvPr/>
        </p:nvSpPr>
        <p:spPr>
          <a:xfrm>
            <a:off x="331900" y="3565800"/>
            <a:ext cx="3247200" cy="1425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destroy</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rgbClr val="FFFFFF"/>
                </a:highlight>
                <a:latin typeface="Times New Roman"/>
                <a:ea typeface="Times New Roman"/>
                <a:cs typeface="Times New Roman"/>
                <a:sym typeface="Times New Roman"/>
              </a:rPr>
              <a:t>terraform </a:t>
            </a:r>
            <a:r>
              <a:rPr lang="en" sz="1200">
                <a:solidFill>
                  <a:schemeClr val="dk1"/>
                </a:solidFill>
                <a:highlight>
                  <a:schemeClr val="lt1"/>
                </a:highlight>
                <a:latin typeface="Times New Roman"/>
                <a:ea typeface="Times New Roman"/>
                <a:cs typeface="Times New Roman"/>
                <a:sym typeface="Times New Roman"/>
              </a:rPr>
              <a:t>destroy</a:t>
            </a:r>
            <a:r>
              <a:rPr lang="en" sz="1200">
                <a:solidFill>
                  <a:schemeClr val="dk1"/>
                </a:solidFill>
                <a:highlight>
                  <a:srgbClr val="FFFFFF"/>
                </a:highlight>
                <a:latin typeface="Times New Roman"/>
                <a:ea typeface="Times New Roman"/>
                <a:cs typeface="Times New Roman"/>
                <a:sym typeface="Times New Roman"/>
              </a:rPr>
              <a:t> --profile dev</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a:t>
            </a:r>
            <a:r>
              <a:rPr lang="en" sz="1200">
                <a:solidFill>
                  <a:schemeClr val="dk1"/>
                </a:solidFill>
                <a:highlight>
                  <a:schemeClr val="lt1"/>
                </a:highlight>
                <a:latin typeface="Times New Roman"/>
                <a:ea typeface="Times New Roman"/>
                <a:cs typeface="Times New Roman"/>
                <a:sym typeface="Times New Roman"/>
              </a:rPr>
              <a:t>destroy</a:t>
            </a:r>
            <a:r>
              <a:rPr lang="en" sz="1200">
                <a:solidFill>
                  <a:schemeClr val="dk1"/>
                </a:solidFill>
                <a:highlight>
                  <a:srgbClr val="FFFFFF"/>
                </a:highlight>
                <a:latin typeface="Times New Roman"/>
                <a:ea typeface="Times New Roman"/>
                <a:cs typeface="Times New Roman"/>
                <a:sym typeface="Times New Roman"/>
              </a:rPr>
              <a:t> --profile prod</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a:t>
            </a:r>
            <a:r>
              <a:rPr lang="en" sz="1200">
                <a:solidFill>
                  <a:schemeClr val="dk1"/>
                </a:solidFill>
                <a:highlight>
                  <a:schemeClr val="lt1"/>
                </a:highlight>
                <a:latin typeface="Times New Roman"/>
                <a:ea typeface="Times New Roman"/>
                <a:cs typeface="Times New Roman"/>
                <a:sym typeface="Times New Roman"/>
              </a:rPr>
              <a:t>destroy</a:t>
            </a:r>
            <a:r>
              <a:rPr lang="en" sz="1200">
                <a:solidFill>
                  <a:schemeClr val="dk1"/>
                </a:solidFill>
                <a:highlight>
                  <a:srgbClr val="FFFFFF"/>
                </a:highlight>
                <a:latin typeface="Times New Roman"/>
                <a:ea typeface="Times New Roman"/>
                <a:cs typeface="Times New Roman"/>
                <a:sym typeface="Times New Roman"/>
              </a:rPr>
              <a:t> --profile qa</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a:t>
            </a:r>
            <a:r>
              <a:rPr lang="en" sz="1200">
                <a:solidFill>
                  <a:schemeClr val="dk1"/>
                </a:solidFill>
                <a:highlight>
                  <a:schemeClr val="lt1"/>
                </a:highlight>
                <a:latin typeface="Times New Roman"/>
                <a:ea typeface="Times New Roman"/>
                <a:cs typeface="Times New Roman"/>
                <a:sym typeface="Times New Roman"/>
              </a:rPr>
              <a:t>destroy</a:t>
            </a:r>
            <a:r>
              <a:rPr lang="en" sz="1200">
                <a:solidFill>
                  <a:schemeClr val="dk1"/>
                </a:solidFill>
                <a:highlight>
                  <a:srgbClr val="FFFFFF"/>
                </a:highlight>
                <a:latin typeface="Times New Roman"/>
                <a:ea typeface="Times New Roman"/>
                <a:cs typeface="Times New Roman"/>
                <a:sym typeface="Times New Roman"/>
              </a:rPr>
              <a:t> --profile stg</a:t>
            </a:r>
            <a:endParaRPr sz="1200">
              <a:solidFill>
                <a:schemeClr val="dk1"/>
              </a:solidFill>
              <a:highlight>
                <a:srgbClr val="FFFFFF"/>
              </a:highlight>
              <a:latin typeface="Times New Roman"/>
              <a:ea typeface="Times New Roman"/>
              <a:cs typeface="Times New Roman"/>
              <a:sym typeface="Times New Roman"/>
            </a:endParaRPr>
          </a:p>
        </p:txBody>
      </p:sp>
      <p:sp>
        <p:nvSpPr>
          <p:cNvPr id="1401" name="Google Shape;1401;g1f2950a2708_1_111"/>
          <p:cNvSpPr txBox="1"/>
          <p:nvPr/>
        </p:nvSpPr>
        <p:spPr>
          <a:xfrm>
            <a:off x="4606625" y="842550"/>
            <a:ext cx="3001800" cy="3909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terraform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required_version = "&gt;= 1.0.0"</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required_providers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aws =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source  = "hashicorp/aws"</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version = "&gt;= 3.0"</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module "ec2-instance"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source        = "terraform-aws-modules/ec2-instance/aws"</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version       = "4.3.0"</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ami           = "ami-052efd3df9dad4825"</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instance_type = "t2.micro"</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tags =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Name = "web01"</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g1f2950a2708_1_13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407" name="Google Shape;1407;g1f2950a2708_1_13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Deploy In Multiple Environments</a:t>
            </a:r>
            <a:endParaRPr b="1" i="0" sz="1800" u="none" cap="none" strike="noStrike">
              <a:solidFill>
                <a:srgbClr val="0B5394"/>
              </a:solidFill>
              <a:latin typeface="Arial"/>
              <a:ea typeface="Arial"/>
              <a:cs typeface="Arial"/>
              <a:sym typeface="Arial"/>
            </a:endParaRPr>
          </a:p>
        </p:txBody>
      </p:sp>
      <p:cxnSp>
        <p:nvCxnSpPr>
          <p:cNvPr id="1408" name="Google Shape;1408;g1f2950a2708_1_13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409" name="Google Shape;1409;g1f2950a2708_1_137"/>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410" name="Google Shape;1410;g1f2950a2708_1_137"/>
          <p:cNvSpPr txBox="1"/>
          <p:nvPr/>
        </p:nvSpPr>
        <p:spPr>
          <a:xfrm>
            <a:off x="331900" y="2024125"/>
            <a:ext cx="3247200" cy="1688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export AWS_PROFILE=default</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echo $AWS_PROFILE</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plan</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apply</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destroy</a:t>
            </a:r>
            <a:endParaRPr sz="1200">
              <a:solidFill>
                <a:schemeClr val="dk1"/>
              </a:solidFill>
              <a:highlight>
                <a:schemeClr val="lt1"/>
              </a:highlight>
              <a:latin typeface="Times New Roman"/>
              <a:ea typeface="Times New Roman"/>
              <a:cs typeface="Times New Roman"/>
              <a:sym typeface="Times New Roman"/>
            </a:endParaRPr>
          </a:p>
        </p:txBody>
      </p:sp>
      <p:sp>
        <p:nvSpPr>
          <p:cNvPr id="1411" name="Google Shape;1411;g1f2950a2708_1_137"/>
          <p:cNvSpPr txBox="1"/>
          <p:nvPr/>
        </p:nvSpPr>
        <p:spPr>
          <a:xfrm>
            <a:off x="4606625" y="842550"/>
            <a:ext cx="3001800" cy="3909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terraform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required_version = "&gt;= 1.0.0"</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required_providers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aws =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source  = "hashicorp/aws"</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version = "&gt;= 3.0"</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module "ec2-instance"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source        = "terraform-aws-modules/ec2-instance/aws"</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version       = "4.3.0"</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ami           = "ami-052efd3df9dad4825"</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instance_type = "t2.micro"</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tags =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Name = "web01"</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g1f2950a2708_1_12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417" name="Google Shape;1417;g1f2950a2708_1_12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Deploy In Multiple Environments</a:t>
            </a:r>
            <a:endParaRPr b="1" i="0" sz="1800" u="none" cap="none" strike="noStrike">
              <a:solidFill>
                <a:srgbClr val="0B5394"/>
              </a:solidFill>
              <a:latin typeface="Arial"/>
              <a:ea typeface="Arial"/>
              <a:cs typeface="Arial"/>
              <a:sym typeface="Arial"/>
            </a:endParaRPr>
          </a:p>
        </p:txBody>
      </p:sp>
      <p:cxnSp>
        <p:nvCxnSpPr>
          <p:cNvPr id="1418" name="Google Shape;1418;g1f2950a2708_1_12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419" name="Google Shape;1419;g1f2950a2708_1_125"/>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420" name="Google Shape;1420;g1f2950a2708_1_125"/>
          <p:cNvSpPr txBox="1"/>
          <p:nvPr/>
        </p:nvSpPr>
        <p:spPr>
          <a:xfrm>
            <a:off x="331900" y="2024125"/>
            <a:ext cx="3247200" cy="1688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export AWS_PROFILE=dev</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echo $AWS_PROFILE</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plan</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apply</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destroy</a:t>
            </a:r>
            <a:endParaRPr sz="1200">
              <a:solidFill>
                <a:schemeClr val="dk1"/>
              </a:solidFill>
              <a:highlight>
                <a:schemeClr val="lt1"/>
              </a:highlight>
              <a:latin typeface="Times New Roman"/>
              <a:ea typeface="Times New Roman"/>
              <a:cs typeface="Times New Roman"/>
              <a:sym typeface="Times New Roman"/>
            </a:endParaRPr>
          </a:p>
        </p:txBody>
      </p:sp>
      <p:sp>
        <p:nvSpPr>
          <p:cNvPr id="1421" name="Google Shape;1421;g1f2950a2708_1_125"/>
          <p:cNvSpPr txBox="1"/>
          <p:nvPr/>
        </p:nvSpPr>
        <p:spPr>
          <a:xfrm>
            <a:off x="4606625" y="842550"/>
            <a:ext cx="3001800" cy="3909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terraform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required_version = "&gt;= 1.0.0"</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required_providers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aws =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source  = "hashicorp/aws"</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version = "&gt;= 3.0"</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module "ec2-instance"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source        = "terraform-aws-modules/ec2-instance/aws"</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version       = "4.3.0"</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ami           = "ami-052efd3df9dad4825"</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instance_type = "t2.micro"</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tags =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Name = "web01"</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p:txBody>
      </p:sp>
      <p:sp>
        <p:nvSpPr>
          <p:cNvPr id="1422" name="Google Shape;1422;g1f2950a2708_1_125"/>
          <p:cNvSpPr txBox="1"/>
          <p:nvPr/>
        </p:nvSpPr>
        <p:spPr>
          <a:xfrm>
            <a:off x="331900" y="1177025"/>
            <a:ext cx="224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Deploying to dev</a:t>
            </a:r>
            <a:endParaRPr>
              <a:latin typeface="Times New Roman"/>
              <a:ea typeface="Times New Roman"/>
              <a:cs typeface="Times New Roman"/>
              <a:sym typeface="Times New Roman"/>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g1f2950a2708_1_14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428" name="Google Shape;1428;g1f2950a2708_1_14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Deploy In Multiple Environments</a:t>
            </a:r>
            <a:endParaRPr b="1" i="0" sz="1800" u="none" cap="none" strike="noStrike">
              <a:solidFill>
                <a:srgbClr val="0B5394"/>
              </a:solidFill>
              <a:latin typeface="Arial"/>
              <a:ea typeface="Arial"/>
              <a:cs typeface="Arial"/>
              <a:sym typeface="Arial"/>
            </a:endParaRPr>
          </a:p>
        </p:txBody>
      </p:sp>
      <p:cxnSp>
        <p:nvCxnSpPr>
          <p:cNvPr id="1429" name="Google Shape;1429;g1f2950a2708_1_14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430" name="Google Shape;1430;g1f2950a2708_1_148"/>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431" name="Google Shape;1431;g1f2950a2708_1_148"/>
          <p:cNvSpPr txBox="1"/>
          <p:nvPr/>
        </p:nvSpPr>
        <p:spPr>
          <a:xfrm>
            <a:off x="331900" y="2024125"/>
            <a:ext cx="3247200" cy="1688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export AWS_PROFILE=qa</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echo $AWS_PROFILE</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plan</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apply</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destroy</a:t>
            </a:r>
            <a:endParaRPr sz="1200">
              <a:solidFill>
                <a:schemeClr val="dk1"/>
              </a:solidFill>
              <a:highlight>
                <a:schemeClr val="lt1"/>
              </a:highlight>
              <a:latin typeface="Times New Roman"/>
              <a:ea typeface="Times New Roman"/>
              <a:cs typeface="Times New Roman"/>
              <a:sym typeface="Times New Roman"/>
            </a:endParaRPr>
          </a:p>
        </p:txBody>
      </p:sp>
      <p:sp>
        <p:nvSpPr>
          <p:cNvPr id="1432" name="Google Shape;1432;g1f2950a2708_1_148"/>
          <p:cNvSpPr txBox="1"/>
          <p:nvPr/>
        </p:nvSpPr>
        <p:spPr>
          <a:xfrm>
            <a:off x="4606625" y="842550"/>
            <a:ext cx="3001800" cy="3909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terraform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required_version = "&gt;= 1.0.0"</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required_providers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aws =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source  = "hashicorp/aws"</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version = "&gt;= 3.0"</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module "ec2-instance"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source        = "terraform-aws-modules/ec2-instance/aws"</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version       = "4.3.0"</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ami           = "ami-052efd3df9dad4825"</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instance_type = "t2.micro"</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tags =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Name = "web01"</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p:txBody>
      </p:sp>
      <p:sp>
        <p:nvSpPr>
          <p:cNvPr id="1433" name="Google Shape;1433;g1f2950a2708_1_148"/>
          <p:cNvSpPr txBox="1"/>
          <p:nvPr/>
        </p:nvSpPr>
        <p:spPr>
          <a:xfrm>
            <a:off x="331900" y="1177025"/>
            <a:ext cx="224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Deploying to qa</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71" name="Google Shape;171;p1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72" name="Google Shape;172;p14"/>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73" name="Google Shape;173;p14"/>
          <p:cNvSpPr txBox="1"/>
          <p:nvPr/>
        </p:nvSpPr>
        <p:spPr>
          <a:xfrm>
            <a:off x="375996" y="3546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Benefit of Infrastructure as code (IaC)</a:t>
            </a:r>
            <a:endParaRPr b="1" i="0" sz="1800" u="none" cap="none" strike="noStrike">
              <a:solidFill>
                <a:srgbClr val="0B5394"/>
              </a:solidFill>
              <a:latin typeface="Arial"/>
              <a:ea typeface="Arial"/>
              <a:cs typeface="Arial"/>
              <a:sym typeface="Arial"/>
            </a:endParaRPr>
          </a:p>
        </p:txBody>
      </p:sp>
      <p:sp>
        <p:nvSpPr>
          <p:cNvPr id="174" name="Google Shape;174;p14"/>
          <p:cNvSpPr txBox="1"/>
          <p:nvPr/>
        </p:nvSpPr>
        <p:spPr>
          <a:xfrm>
            <a:off x="555725" y="1182400"/>
            <a:ext cx="7494900" cy="3442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900"/>
              </a:spcBef>
              <a:spcAft>
                <a:spcPts val="0"/>
              </a:spcAft>
              <a:buClr>
                <a:srgbClr val="000000"/>
              </a:buClr>
              <a:buSzPts val="1200"/>
              <a:buFont typeface="Arial"/>
              <a:buNone/>
            </a:pPr>
            <a:r>
              <a:rPr b="1" i="0" lang="en" sz="1200" u="none" cap="none" strike="noStrike">
                <a:solidFill>
                  <a:schemeClr val="dk1"/>
                </a:solidFill>
                <a:highlight>
                  <a:schemeClr val="lt1"/>
                </a:highlight>
                <a:latin typeface="Times New Roman"/>
                <a:ea typeface="Times New Roman"/>
                <a:cs typeface="Times New Roman"/>
                <a:sym typeface="Times New Roman"/>
              </a:rPr>
              <a:t>Consistency -</a:t>
            </a:r>
            <a:r>
              <a:rPr b="0" i="0" lang="en" sz="1200" u="none" cap="none" strike="noStrike">
                <a:solidFill>
                  <a:schemeClr val="dk1"/>
                </a:solidFill>
                <a:highlight>
                  <a:schemeClr val="lt1"/>
                </a:highlight>
                <a:latin typeface="Times New Roman"/>
                <a:ea typeface="Times New Roman"/>
                <a:cs typeface="Times New Roman"/>
                <a:sym typeface="Times New Roman"/>
              </a:rPr>
              <a:t> IaC can improve consistency and reduce errors that often happen during manual configuration. It also eliminates any configuration drift that might occur during a manual process. By codifying and documenting your configuration specifications, IaC helps you avoid undocumented, ad-hoc configuration changes. With IaC, you can create separate but identical (or near-identical) environments (staging, production, test, etc.)</a:t>
            </a:r>
            <a:endParaRPr b="1"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1900"/>
              </a:spcBef>
              <a:spcAft>
                <a:spcPts val="0"/>
              </a:spcAft>
              <a:buClr>
                <a:srgbClr val="000000"/>
              </a:buClr>
              <a:buSzPts val="1200"/>
              <a:buFont typeface="Arial"/>
              <a:buNone/>
            </a:pPr>
            <a:r>
              <a:rPr b="1" i="0" lang="en" sz="1200" u="none" cap="none" strike="noStrike">
                <a:solidFill>
                  <a:schemeClr val="dk1"/>
                </a:solidFill>
                <a:highlight>
                  <a:schemeClr val="lt1"/>
                </a:highlight>
                <a:latin typeface="Times New Roman"/>
                <a:ea typeface="Times New Roman"/>
                <a:cs typeface="Times New Roman"/>
                <a:sym typeface="Times New Roman"/>
              </a:rPr>
              <a:t>Efficiency:</a:t>
            </a:r>
            <a:r>
              <a:rPr b="0" i="0" lang="en" sz="1200" u="none" cap="none" strike="noStrike">
                <a:solidFill>
                  <a:schemeClr val="dk1"/>
                </a:solidFill>
                <a:highlight>
                  <a:schemeClr val="lt1"/>
                </a:highlight>
                <a:latin typeface="Times New Roman"/>
                <a:ea typeface="Times New Roman"/>
                <a:cs typeface="Times New Roman"/>
                <a:sym typeface="Times New Roman"/>
              </a:rPr>
              <a:t> Codifying your infrastructure gives you a template for provisioning, simplifying system configuration, maintenance, and management. It creates an elastic infrastructure that is repeatable and scalable. This means that DevOps can accelerate every step of software development, leading to more applications being released on a daily basis</a:t>
            </a:r>
            <a:endParaRPr b="0" i="0" sz="1200" u="none" cap="none" strike="noStrike">
              <a:solidFill>
                <a:schemeClr val="dk1"/>
              </a:solidFill>
              <a:highlight>
                <a:schemeClr val="lt1"/>
              </a:highlight>
              <a:latin typeface="Times New Roman"/>
              <a:ea typeface="Times New Roman"/>
              <a:cs typeface="Times New Roman"/>
              <a:sym typeface="Times New Roman"/>
            </a:endParaRPr>
          </a:p>
          <a:p>
            <a:pPr indent="0" lvl="0" marL="0" marR="0" rtl="0" algn="l">
              <a:lnSpc>
                <a:spcPct val="200000"/>
              </a:lnSpc>
              <a:spcBef>
                <a:spcPts val="1900"/>
              </a:spcBef>
              <a:spcAft>
                <a:spcPts val="0"/>
              </a:spcAft>
              <a:buClr>
                <a:srgbClr val="000000"/>
              </a:buClr>
              <a:buSzPts val="1200"/>
              <a:buFont typeface="Arial"/>
              <a:buNone/>
            </a:pPr>
            <a:r>
              <a:rPr b="1" i="0" lang="en" sz="1200" u="none" cap="none" strike="noStrike">
                <a:solidFill>
                  <a:schemeClr val="dk1"/>
                </a:solidFill>
                <a:highlight>
                  <a:schemeClr val="lt1"/>
                </a:highlight>
                <a:latin typeface="Times New Roman"/>
                <a:ea typeface="Times New Roman"/>
                <a:cs typeface="Times New Roman"/>
                <a:sym typeface="Times New Roman"/>
              </a:rPr>
              <a:t>Reduced cost:</a:t>
            </a:r>
            <a:r>
              <a:rPr b="0" i="0" lang="en" sz="1200" u="none" cap="none" strike="noStrike">
                <a:solidFill>
                  <a:schemeClr val="dk1"/>
                </a:solidFill>
                <a:highlight>
                  <a:schemeClr val="lt1"/>
                </a:highlight>
                <a:latin typeface="Times New Roman"/>
                <a:ea typeface="Times New Roman"/>
                <a:cs typeface="Times New Roman"/>
                <a:sym typeface="Times New Roman"/>
              </a:rPr>
              <a:t> IaC allows virtual machines to be managed programmatically, eliminating the need for manual hardware configuration and updates</a:t>
            </a:r>
            <a:endParaRPr b="0" i="0" sz="1200" u="none" cap="none" strike="noStrike">
              <a:solidFill>
                <a:schemeClr val="dk1"/>
              </a:solidFill>
              <a:highlight>
                <a:schemeClr val="lt1"/>
              </a:highlight>
              <a:latin typeface="Times New Roman"/>
              <a:ea typeface="Times New Roman"/>
              <a:cs typeface="Times New Roman"/>
              <a:sym typeface="Times New Roman"/>
            </a:endParaRPr>
          </a:p>
        </p:txBody>
      </p:sp>
      <p:sp>
        <p:nvSpPr>
          <p:cNvPr id="175" name="Google Shape;175;p14"/>
          <p:cNvSpPr txBox="1"/>
          <p:nvPr/>
        </p:nvSpPr>
        <p:spPr>
          <a:xfrm>
            <a:off x="609925" y="758650"/>
            <a:ext cx="7074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rgbClr val="212234"/>
                </a:solidFill>
                <a:highlight>
                  <a:srgbClr val="FFFFFF"/>
                </a:highlight>
                <a:latin typeface="Times New Roman"/>
                <a:ea typeface="Times New Roman"/>
                <a:cs typeface="Times New Roman"/>
                <a:sym typeface="Times New Roman"/>
              </a:rPr>
              <a:t>Here are several of the major key benefits of using an IaC solution like Terraform:</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g1f2950a2708_1_15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439" name="Google Shape;1439;g1f2950a2708_1_15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Deploy In Multiple Environments</a:t>
            </a:r>
            <a:endParaRPr b="1" i="0" sz="1800" u="none" cap="none" strike="noStrike">
              <a:solidFill>
                <a:srgbClr val="0B5394"/>
              </a:solidFill>
              <a:latin typeface="Arial"/>
              <a:ea typeface="Arial"/>
              <a:cs typeface="Arial"/>
              <a:sym typeface="Arial"/>
            </a:endParaRPr>
          </a:p>
        </p:txBody>
      </p:sp>
      <p:cxnSp>
        <p:nvCxnSpPr>
          <p:cNvPr id="1440" name="Google Shape;1440;g1f2950a2708_1_15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441" name="Google Shape;1441;g1f2950a2708_1_159"/>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442" name="Google Shape;1442;g1f2950a2708_1_159"/>
          <p:cNvSpPr txBox="1"/>
          <p:nvPr/>
        </p:nvSpPr>
        <p:spPr>
          <a:xfrm>
            <a:off x="331900" y="2024125"/>
            <a:ext cx="3247200" cy="1688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export AWS_PROFILE=stg</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echo $AWS_PROFILE</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plan</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apply</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destroy</a:t>
            </a:r>
            <a:endParaRPr sz="1200">
              <a:solidFill>
                <a:schemeClr val="dk1"/>
              </a:solidFill>
              <a:highlight>
                <a:schemeClr val="lt1"/>
              </a:highlight>
              <a:latin typeface="Times New Roman"/>
              <a:ea typeface="Times New Roman"/>
              <a:cs typeface="Times New Roman"/>
              <a:sym typeface="Times New Roman"/>
            </a:endParaRPr>
          </a:p>
        </p:txBody>
      </p:sp>
      <p:sp>
        <p:nvSpPr>
          <p:cNvPr id="1443" name="Google Shape;1443;g1f2950a2708_1_159"/>
          <p:cNvSpPr txBox="1"/>
          <p:nvPr/>
        </p:nvSpPr>
        <p:spPr>
          <a:xfrm>
            <a:off x="4606625" y="842550"/>
            <a:ext cx="3001800" cy="3909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terraform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required_version = "&gt;= 1.0.0"</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required_providers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aws =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source  = "hashicorp/aws"</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version = "&gt;= 3.0"</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module "ec2-instance"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source        = "terraform-aws-modules/ec2-instance/aws"</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version       = "4.3.0"</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ami           = "ami-052efd3df9dad4825"</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instance_type = "t2.micro"</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tags =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Name = "web01"</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p:txBody>
      </p:sp>
      <p:sp>
        <p:nvSpPr>
          <p:cNvPr id="1444" name="Google Shape;1444;g1f2950a2708_1_159"/>
          <p:cNvSpPr txBox="1"/>
          <p:nvPr/>
        </p:nvSpPr>
        <p:spPr>
          <a:xfrm>
            <a:off x="331900" y="1177025"/>
            <a:ext cx="224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Deploying to stg</a:t>
            </a:r>
            <a:endParaRPr>
              <a:latin typeface="Times New Roman"/>
              <a:ea typeface="Times New Roman"/>
              <a:cs typeface="Times New Roman"/>
              <a:sym typeface="Times New Roman"/>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g1f2950a2708_1_17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450" name="Google Shape;1450;g1f2950a2708_1_17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Deploy In Multiple Environments</a:t>
            </a:r>
            <a:endParaRPr b="1" i="0" sz="1800" u="none" cap="none" strike="noStrike">
              <a:solidFill>
                <a:srgbClr val="0B5394"/>
              </a:solidFill>
              <a:latin typeface="Arial"/>
              <a:ea typeface="Arial"/>
              <a:cs typeface="Arial"/>
              <a:sym typeface="Arial"/>
            </a:endParaRPr>
          </a:p>
        </p:txBody>
      </p:sp>
      <p:cxnSp>
        <p:nvCxnSpPr>
          <p:cNvPr id="1451" name="Google Shape;1451;g1f2950a2708_1_17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452" name="Google Shape;1452;g1f2950a2708_1_170"/>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453" name="Google Shape;1453;g1f2950a2708_1_170"/>
          <p:cNvSpPr txBox="1"/>
          <p:nvPr/>
        </p:nvSpPr>
        <p:spPr>
          <a:xfrm>
            <a:off x="331900" y="2024125"/>
            <a:ext cx="3247200" cy="1688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export AWS_PROFILE=prod</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echo $AWS_PROFILE</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plan</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apply</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42857"/>
              </a:lnSpc>
              <a:spcBef>
                <a:spcPts val="0"/>
              </a:spcBef>
              <a:spcAft>
                <a:spcPts val="0"/>
              </a:spcAft>
              <a:buNone/>
            </a:pPr>
            <a:r>
              <a:rPr lang="en" sz="1200">
                <a:solidFill>
                  <a:schemeClr val="dk1"/>
                </a:solidFill>
                <a:highlight>
                  <a:schemeClr val="lt1"/>
                </a:highlight>
                <a:latin typeface="Times New Roman"/>
                <a:ea typeface="Times New Roman"/>
                <a:cs typeface="Times New Roman"/>
                <a:sym typeface="Times New Roman"/>
              </a:rPr>
              <a:t>terraform destroy</a:t>
            </a:r>
            <a:endParaRPr sz="1200">
              <a:solidFill>
                <a:schemeClr val="dk1"/>
              </a:solidFill>
              <a:highlight>
                <a:schemeClr val="lt1"/>
              </a:highlight>
              <a:latin typeface="Times New Roman"/>
              <a:ea typeface="Times New Roman"/>
              <a:cs typeface="Times New Roman"/>
              <a:sym typeface="Times New Roman"/>
            </a:endParaRPr>
          </a:p>
        </p:txBody>
      </p:sp>
      <p:sp>
        <p:nvSpPr>
          <p:cNvPr id="1454" name="Google Shape;1454;g1f2950a2708_1_170"/>
          <p:cNvSpPr txBox="1"/>
          <p:nvPr/>
        </p:nvSpPr>
        <p:spPr>
          <a:xfrm>
            <a:off x="4606625" y="842550"/>
            <a:ext cx="3001800" cy="3909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terraform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required_version = "&gt;= 1.0.0"</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required_providers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aws =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source  = "hashicorp/aws"</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version = "&gt;= 3.0"</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module "ec2-instance"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source        = "terraform-aws-modules/ec2-instance/aws"</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version       = "4.3.0"</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ami           = "ami-052efd3df9dad4825"</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instance_type = "t2.micro"</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tags =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Name = "web01"</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p:txBody>
      </p:sp>
      <p:sp>
        <p:nvSpPr>
          <p:cNvPr id="1455" name="Google Shape;1455;g1f2950a2708_1_170"/>
          <p:cNvSpPr txBox="1"/>
          <p:nvPr/>
        </p:nvSpPr>
        <p:spPr>
          <a:xfrm>
            <a:off x="331900" y="1177025"/>
            <a:ext cx="224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Deploying to prod</a:t>
            </a:r>
            <a:endParaRPr>
              <a:latin typeface="Times New Roman"/>
              <a:ea typeface="Times New Roman"/>
              <a:cs typeface="Times New Roman"/>
              <a:sym typeface="Times New Roman"/>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9" name="Shape 1459"/>
        <p:cNvGrpSpPr/>
        <p:nvPr/>
      </p:nvGrpSpPr>
      <p:grpSpPr>
        <a:xfrm>
          <a:off x="0" y="0"/>
          <a:ext cx="0" cy="0"/>
          <a:chOff x="0" y="0"/>
          <a:chExt cx="0" cy="0"/>
        </a:xfrm>
      </p:grpSpPr>
      <p:sp>
        <p:nvSpPr>
          <p:cNvPr id="1460" name="Google Shape;1460;g1f283ece798_1_172"/>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61" name="Google Shape;1461;g1f283ece798_1_172"/>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62" name="Google Shape;1462;g1f283ece798_1_172"/>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463" name="Google Shape;1463;g1f283ece798_1_172"/>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 Others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1464" name="Google Shape;1464;g1f283ece798_1_172"/>
          <p:cNvPicPr preferRelativeResize="0"/>
          <p:nvPr/>
        </p:nvPicPr>
        <p:blipFill rotWithShape="1">
          <a:blip r:embed="rId3">
            <a:alphaModFix/>
          </a:blip>
          <a:srcRect b="0" l="0" r="0" t="0"/>
          <a:stretch/>
        </p:blipFill>
        <p:spPr>
          <a:xfrm>
            <a:off x="7414200" y="4188000"/>
            <a:ext cx="1619100" cy="8095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g1f283ece798_1_18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chemeClr val="lt1"/>
              </a:solidFill>
            </a:endParaRPr>
          </a:p>
        </p:txBody>
      </p:sp>
      <p:sp>
        <p:nvSpPr>
          <p:cNvPr id="1470" name="Google Shape;1470;g1f283ece798_1_18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Terraform Tips</a:t>
            </a:r>
            <a:endParaRPr b="1" i="0" sz="1800" u="none" cap="none" strike="noStrike">
              <a:solidFill>
                <a:srgbClr val="0B5394"/>
              </a:solidFill>
              <a:latin typeface="Arial"/>
              <a:ea typeface="Arial"/>
              <a:cs typeface="Arial"/>
              <a:sym typeface="Arial"/>
            </a:endParaRPr>
          </a:p>
        </p:txBody>
      </p:sp>
      <p:cxnSp>
        <p:nvCxnSpPr>
          <p:cNvPr id="1471" name="Google Shape;1471;g1f283ece798_1_18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472" name="Google Shape;1472;g1f283ece798_1_180"/>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473" name="Google Shape;1473;g1f283ece798_1_180"/>
          <p:cNvSpPr txBox="1"/>
          <p:nvPr/>
        </p:nvSpPr>
        <p:spPr>
          <a:xfrm>
            <a:off x="278150" y="961350"/>
            <a:ext cx="7890900" cy="3340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variable "common_tags"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type = map(any)</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default =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"AssetID"       = "2560"</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"AssetName"     = "Insfrastructure"</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"Environment"   = "dev"</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"Project"       = "alpha"</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"CreateBy"      = "Terraform"</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"cloudProvider" = "aws"</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tags = merge(var.common_tags,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Name = format("%s-%s-%s-vpc", var.common_tags["AssetID"], var.common_tags["Environment"], var.common_tags["Project"])</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p:txBody>
      </p:sp>
      <p:sp>
        <p:nvSpPr>
          <p:cNvPr id="1474" name="Google Shape;1474;g1f283ece798_1_180"/>
          <p:cNvSpPr txBox="1"/>
          <p:nvPr/>
        </p:nvSpPr>
        <p:spPr>
          <a:xfrm>
            <a:off x="2679975" y="4504600"/>
            <a:ext cx="2733000" cy="4002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Name = 2560-dev-alpha-vpc</a:t>
            </a:r>
            <a:endParaRPr>
              <a:latin typeface="Times New Roman"/>
              <a:ea typeface="Times New Roman"/>
              <a:cs typeface="Times New Roman"/>
              <a:sym typeface="Times New Roman"/>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g1f283ece798_1_22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chemeClr val="lt1"/>
              </a:solidFill>
            </a:endParaRPr>
          </a:p>
        </p:txBody>
      </p:sp>
      <p:cxnSp>
        <p:nvCxnSpPr>
          <p:cNvPr id="1480" name="Google Shape;1480;g1f283ece798_1_22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481" name="Google Shape;1481;g1f283ece798_1_220"/>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482" name="Google Shape;1482;g1f283ece798_1_220"/>
          <p:cNvSpPr txBox="1"/>
          <p:nvPr/>
        </p:nvSpPr>
        <p:spPr>
          <a:xfrm>
            <a:off x="331900" y="607100"/>
            <a:ext cx="5971500" cy="3801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variable "common_tags"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type = map(any)</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default =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"AssetID"       = "2560"</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"AssetName"     = "Insfrastructure"</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"Environment"   = "dev"</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"Project"       = "alpha"</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"CreateBy"      = "Terraform"</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"cloudProvider" = "aws"</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tags = merge(var.common_tags,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Name                                        = format("%s-%s-%s-vpc-private-subnet-db-02", var.common_tags["AssetID"], var.common_tags["Environment"], var.common_tags["Project"])</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p:txBody>
      </p:sp>
      <p:sp>
        <p:nvSpPr>
          <p:cNvPr id="1483" name="Google Shape;1483;g1f283ece798_1_220"/>
          <p:cNvSpPr txBox="1"/>
          <p:nvPr/>
        </p:nvSpPr>
        <p:spPr>
          <a:xfrm>
            <a:off x="469100" y="4543000"/>
            <a:ext cx="3800100" cy="4002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Name = 2560-dev-alpha-</a:t>
            </a:r>
            <a:r>
              <a:rPr lang="en">
                <a:latin typeface="Times New Roman"/>
                <a:ea typeface="Times New Roman"/>
                <a:cs typeface="Times New Roman"/>
                <a:sym typeface="Times New Roman"/>
              </a:rPr>
              <a:t>vpc-private-subnet-db-02</a:t>
            </a:r>
            <a:endParaRPr>
              <a:latin typeface="Times New Roman"/>
              <a:ea typeface="Times New Roman"/>
              <a:cs typeface="Times New Roman"/>
              <a:sym typeface="Times New Roman"/>
            </a:endParaRPr>
          </a:p>
        </p:txBody>
      </p:sp>
      <p:sp>
        <p:nvSpPr>
          <p:cNvPr id="1484" name="Google Shape;1484;g1f283ece798_1_22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Terraform Tips</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g1f283ece798_1_23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chemeClr val="lt1"/>
              </a:solidFill>
            </a:endParaRPr>
          </a:p>
        </p:txBody>
      </p:sp>
      <p:cxnSp>
        <p:nvCxnSpPr>
          <p:cNvPr id="1490" name="Google Shape;1490;g1f283ece798_1_23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491" name="Google Shape;1491;g1f283ece798_1_232"/>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492" name="Google Shape;1492;g1f283ece798_1_232"/>
          <p:cNvSpPr txBox="1"/>
          <p:nvPr/>
        </p:nvSpPr>
        <p:spPr>
          <a:xfrm>
            <a:off x="223600" y="814375"/>
            <a:ext cx="7553700" cy="3147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data "aws_region" "current"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data "aws_caller_identity" "current"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variable "tags"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type = map(any)</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default =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environment = "dev"</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project-id = "2542"</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bucket = format("%s-repository-%s-%s-%s", var.tags["environment"], var.tags["project-id"], data.aws_region.current.name, data.aws_caller_identity.current.account_id)</a:t>
            </a:r>
            <a:endParaRPr sz="1100">
              <a:latin typeface="Times New Roman"/>
              <a:ea typeface="Times New Roman"/>
              <a:cs typeface="Times New Roman"/>
              <a:sym typeface="Times New Roman"/>
            </a:endParaRPr>
          </a:p>
        </p:txBody>
      </p:sp>
      <p:sp>
        <p:nvSpPr>
          <p:cNvPr id="1493" name="Google Shape;1493;g1f283ece798_1_232"/>
          <p:cNvSpPr txBox="1"/>
          <p:nvPr/>
        </p:nvSpPr>
        <p:spPr>
          <a:xfrm>
            <a:off x="223600" y="4511225"/>
            <a:ext cx="4735500" cy="4002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Name = </a:t>
            </a:r>
            <a:r>
              <a:rPr lang="en">
                <a:latin typeface="Times New Roman"/>
                <a:ea typeface="Times New Roman"/>
                <a:cs typeface="Times New Roman"/>
                <a:sym typeface="Times New Roman"/>
              </a:rPr>
              <a:t>mam-dev-repository-2542-us-east-1-788210522308</a:t>
            </a:r>
            <a:endParaRPr>
              <a:latin typeface="Times New Roman"/>
              <a:ea typeface="Times New Roman"/>
              <a:cs typeface="Times New Roman"/>
              <a:sym typeface="Times New Roman"/>
            </a:endParaRPr>
          </a:p>
        </p:txBody>
      </p:sp>
      <p:sp>
        <p:nvSpPr>
          <p:cNvPr id="1494" name="Google Shape;1494;g1f283ece798_1_23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Terraform Tips</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g1f283ece798_1_20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chemeClr val="lt1"/>
              </a:solidFill>
            </a:endParaRPr>
          </a:p>
        </p:txBody>
      </p:sp>
      <p:cxnSp>
        <p:nvCxnSpPr>
          <p:cNvPr id="1500" name="Google Shape;1500;g1f283ece798_1_20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501" name="Google Shape;1501;g1f283ece798_1_209"/>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502" name="Google Shape;1502;g1f283ece798_1_209"/>
          <p:cNvSpPr txBox="1"/>
          <p:nvPr/>
        </p:nvSpPr>
        <p:spPr>
          <a:xfrm>
            <a:off x="223600" y="1314475"/>
            <a:ext cx="4182900" cy="2878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variable "vpc_prefix"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type    = string</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default = "/2560/adl/vpc"</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resource "aws_ssm_parameter" "vpc-private-and-public-subnet-ids"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name = join("/", ["${var.vpc_prefix}", "vpc-private-and-public-subnet-ids"])</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tags = var.common_tags</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p:txBody>
      </p:sp>
      <p:sp>
        <p:nvSpPr>
          <p:cNvPr id="1503" name="Google Shape;1503;g1f283ece798_1_209"/>
          <p:cNvSpPr txBox="1"/>
          <p:nvPr/>
        </p:nvSpPr>
        <p:spPr>
          <a:xfrm>
            <a:off x="4614550" y="2156100"/>
            <a:ext cx="4337400" cy="4002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n</a:t>
            </a:r>
            <a:r>
              <a:rPr lang="en">
                <a:latin typeface="Times New Roman"/>
                <a:ea typeface="Times New Roman"/>
                <a:cs typeface="Times New Roman"/>
                <a:sym typeface="Times New Roman"/>
              </a:rPr>
              <a:t>ame = </a:t>
            </a:r>
            <a:r>
              <a:rPr lang="en">
                <a:solidFill>
                  <a:schemeClr val="dk1"/>
                </a:solidFill>
                <a:latin typeface="Times New Roman"/>
                <a:ea typeface="Times New Roman"/>
                <a:cs typeface="Times New Roman"/>
                <a:sym typeface="Times New Roman"/>
              </a:rPr>
              <a:t>/2560/adl/vpc/vpc-private-and-public-subnet-ids</a:t>
            </a:r>
            <a:endParaRPr>
              <a:latin typeface="Times New Roman"/>
              <a:ea typeface="Times New Roman"/>
              <a:cs typeface="Times New Roman"/>
              <a:sym typeface="Times New Roman"/>
            </a:endParaRPr>
          </a:p>
        </p:txBody>
      </p:sp>
      <p:sp>
        <p:nvSpPr>
          <p:cNvPr id="1504" name="Google Shape;1504;g1f283ece798_1_20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Terraform Tips</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g1f283ece798_1_20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chemeClr val="lt1"/>
              </a:solidFill>
            </a:endParaRPr>
          </a:p>
        </p:txBody>
      </p:sp>
      <p:cxnSp>
        <p:nvCxnSpPr>
          <p:cNvPr id="1510" name="Google Shape;1510;g1f283ece798_1_20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511" name="Google Shape;1511;g1f283ece798_1_200"/>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512" name="Google Shape;1512;g1f283ece798_1_200"/>
          <p:cNvSpPr txBox="1"/>
          <p:nvPr/>
        </p:nvSpPr>
        <p:spPr>
          <a:xfrm>
            <a:off x="278150" y="961350"/>
            <a:ext cx="7890900" cy="3340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variable "common_tags"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type = map(any)</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default =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"AssetID"       = "2560"</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"AssetName"     = "Insfrastructure"</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"Environment"   = "dev"</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"Project"       = "alpha"</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"CreateBy"      = "Terraform"</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"cloudProvider" = "aws"</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tags = merge(var.common_tags,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Name = format("%s-%s-%s-vpc", var.common_tags["AssetID"], var.common_tags["Environment"], var.common_tags["Project"])</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p:txBody>
      </p:sp>
      <p:sp>
        <p:nvSpPr>
          <p:cNvPr id="1513" name="Google Shape;1513;g1f283ece798_1_200"/>
          <p:cNvSpPr txBox="1"/>
          <p:nvPr/>
        </p:nvSpPr>
        <p:spPr>
          <a:xfrm>
            <a:off x="2679975" y="4504600"/>
            <a:ext cx="2733000" cy="4002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Name = 2560-dev-alpha-vpc</a:t>
            </a:r>
            <a:endParaRPr>
              <a:latin typeface="Times New Roman"/>
              <a:ea typeface="Times New Roman"/>
              <a:cs typeface="Times New Roman"/>
              <a:sym typeface="Times New Roman"/>
            </a:endParaRPr>
          </a:p>
        </p:txBody>
      </p:sp>
      <p:sp>
        <p:nvSpPr>
          <p:cNvPr id="1514" name="Google Shape;1514;g1f283ece798_1_20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Terraform Tips</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g1f283ece798_1_25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520" name="Google Shape;1520;g1f283ece798_1_25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521" name="Google Shape;1521;g1f283ece798_1_25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522" name="Google Shape;1522;g1f283ece798_1_253"/>
          <p:cNvSpPr txBox="1"/>
          <p:nvPr/>
        </p:nvSpPr>
        <p:spPr>
          <a:xfrm>
            <a:off x="523800" y="1191675"/>
            <a:ext cx="5265300" cy="3147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variable "tags"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  type = map(string)</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  default =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      environment = "prod-mam"</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description = "Password for ${var.tags["environment"]} RDS"</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name                  = format("zedcloud-benthos-%s-os", var.environment)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VantaDescription      = format("Benthos node for %s cluster", var.environment)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Cost                  = var.prod ? "production" : "engineering"</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p:txBody>
      </p:sp>
      <p:sp>
        <p:nvSpPr>
          <p:cNvPr id="1523" name="Google Shape;1523;g1f283ece798_1_25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Terraform Tips</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g1f283ece798_0_1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529" name="Google Shape;1529;g1f283ece798_0_1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530" name="Google Shape;1530;g1f283ece798_0_1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531" name="Google Shape;1531;g1f283ece798_0_13"/>
          <p:cNvSpPr txBox="1"/>
          <p:nvPr/>
        </p:nvSpPr>
        <p:spPr>
          <a:xfrm>
            <a:off x="2121100" y="93600"/>
            <a:ext cx="3416100" cy="4956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provider "aws"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region = var.aws_region</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resource "aws_instance" "myec2"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instance_type = "t2.micro"</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ami = lookup(var.aws_amis , var.aws_region)</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count = 1</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variable "aws_region"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type    = string</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default = "us-east-1"</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variable "aws_amis"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type = map(string)</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default =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us-east-1 = "ami-04d29b6f966df1537"</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us-west-1 = "ami-08d9a394ac1c2994c"</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us-east-2 = "ami-09558250a3419e7d0"</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p:txBody>
      </p:sp>
      <p:sp>
        <p:nvSpPr>
          <p:cNvPr id="1532" name="Google Shape;1532;g1f283ece798_0_1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Terraform Tips</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81" name="Google Shape;181;p1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82" name="Google Shape;182;p15"/>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83" name="Google Shape;183;p15"/>
          <p:cNvSpPr txBox="1"/>
          <p:nvPr/>
        </p:nvSpPr>
        <p:spPr>
          <a:xfrm>
            <a:off x="375996" y="3546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Benefit of Infrastructure as code (IaC)</a:t>
            </a:r>
            <a:endParaRPr b="1" i="0" sz="1800" u="none" cap="none" strike="noStrike">
              <a:solidFill>
                <a:srgbClr val="0B5394"/>
              </a:solidFill>
              <a:latin typeface="Arial"/>
              <a:ea typeface="Arial"/>
              <a:cs typeface="Arial"/>
              <a:sym typeface="Arial"/>
            </a:endParaRPr>
          </a:p>
        </p:txBody>
      </p:sp>
      <p:sp>
        <p:nvSpPr>
          <p:cNvPr id="184" name="Google Shape;184;p15"/>
          <p:cNvSpPr txBox="1"/>
          <p:nvPr/>
        </p:nvSpPr>
        <p:spPr>
          <a:xfrm>
            <a:off x="555725" y="1182400"/>
            <a:ext cx="7494900" cy="2586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Visibility </a:t>
            </a:r>
            <a:r>
              <a:rPr b="0" i="0" lang="en" sz="1200" u="none" cap="none" strike="noStrike">
                <a:solidFill>
                  <a:schemeClr val="dk1"/>
                </a:solidFill>
                <a:latin typeface="Times New Roman"/>
                <a:ea typeface="Times New Roman"/>
                <a:cs typeface="Times New Roman"/>
                <a:sym typeface="Times New Roman"/>
              </a:rPr>
              <a:t>- With IaC, we have a very clear reference of what resource we created, and what their settings are. We do not have to navigate to the web console to check the parameters.</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Stability</a:t>
            </a:r>
            <a:r>
              <a:rPr b="0" i="0" lang="en" sz="1200" u="none" cap="none" strike="noStrike">
                <a:solidFill>
                  <a:schemeClr val="dk1"/>
                </a:solidFill>
                <a:latin typeface="Times New Roman"/>
                <a:ea typeface="Times New Roman"/>
                <a:cs typeface="Times New Roman"/>
                <a:sym typeface="Times New Roman"/>
              </a:rPr>
              <a:t> - If you accidentally change the wrong setting or delete the wrong resources in the web console, you can break things just with one click because IaC helps solve this issue, especially when it is with version control such as Git.</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chemeClr val="dk1"/>
              </a:buClr>
              <a:buSzPts val="1200"/>
              <a:buFont typeface="Arial"/>
              <a:buNone/>
            </a:pPr>
            <a:r>
              <a:rPr b="1" i="0" lang="en" sz="1200" u="none" cap="none" strike="noStrike">
                <a:solidFill>
                  <a:schemeClr val="dk1"/>
                </a:solidFill>
                <a:latin typeface="Times New Roman"/>
                <a:ea typeface="Times New Roman"/>
                <a:cs typeface="Times New Roman"/>
                <a:sym typeface="Times New Roman"/>
              </a:rPr>
              <a:t>Scalability</a:t>
            </a:r>
            <a:r>
              <a:rPr b="0" i="0" lang="en" sz="1200" u="none" cap="none" strike="noStrike">
                <a:solidFill>
                  <a:schemeClr val="dk1"/>
                </a:solidFill>
                <a:latin typeface="Times New Roman"/>
                <a:ea typeface="Times New Roman"/>
                <a:cs typeface="Times New Roman"/>
                <a:sym typeface="Times New Roman"/>
              </a:rPr>
              <a:t> - With IaC, we can write it once and then reuse it many times. This means when you write the template, you can use it as many time as you want to deploy multiple environments.</a:t>
            </a:r>
            <a:endParaRPr b="0" i="0" sz="1200" u="none" cap="none" strike="noStrike">
              <a:solidFill>
                <a:schemeClr val="dk1"/>
              </a:solidFill>
              <a:latin typeface="Times New Roman"/>
              <a:ea typeface="Times New Roman"/>
              <a:cs typeface="Times New Roman"/>
              <a:sym typeface="Times New Roman"/>
            </a:endParaRPr>
          </a:p>
        </p:txBody>
      </p:sp>
      <p:sp>
        <p:nvSpPr>
          <p:cNvPr id="185" name="Google Shape;185;p15"/>
          <p:cNvSpPr txBox="1"/>
          <p:nvPr/>
        </p:nvSpPr>
        <p:spPr>
          <a:xfrm>
            <a:off x="609925" y="758650"/>
            <a:ext cx="7074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rgbClr val="212234"/>
                </a:solidFill>
                <a:highlight>
                  <a:srgbClr val="FFFFFF"/>
                </a:highlight>
                <a:latin typeface="Times New Roman"/>
                <a:ea typeface="Times New Roman"/>
                <a:cs typeface="Times New Roman"/>
                <a:sym typeface="Times New Roman"/>
              </a:rPr>
              <a:t>Here are several of the major key benefits of using an IaC solution like Terraform:</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g1f283ece798_0_2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538" name="Google Shape;1538;g1f283ece798_0_2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539" name="Google Shape;1539;g1f283ece798_0_25"/>
          <p:cNvPicPr preferRelativeResize="0"/>
          <p:nvPr/>
        </p:nvPicPr>
        <p:blipFill rotWithShape="1">
          <a:blip r:embed="rId3">
            <a:alphaModFix/>
          </a:blip>
          <a:srcRect b="0" l="0" r="0" t="0"/>
          <a:stretch/>
        </p:blipFill>
        <p:spPr>
          <a:xfrm>
            <a:off x="223600" y="4242675"/>
            <a:ext cx="1436625" cy="718325"/>
          </a:xfrm>
          <a:prstGeom prst="rect">
            <a:avLst/>
          </a:prstGeom>
          <a:noFill/>
          <a:ln>
            <a:noFill/>
          </a:ln>
        </p:spPr>
      </p:pic>
      <p:sp>
        <p:nvSpPr>
          <p:cNvPr id="1540" name="Google Shape;1540;g1f283ece798_0_25"/>
          <p:cNvSpPr txBox="1"/>
          <p:nvPr/>
        </p:nvSpPr>
        <p:spPr>
          <a:xfrm>
            <a:off x="2066500" y="155550"/>
            <a:ext cx="2656200" cy="48324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provider "aws"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region = var.aws_region</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resource "aws_instance" "myec2"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instance_type = "t2.micro"</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ami = lookup(var.aws_amis , var.aws_region)</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count = 1</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variable "aws_region"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type    = string</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default = "us-east-1"</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variable "aws_amis"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type = map(string)</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default =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us-east-1 = "ami-04d29b6f966df1537"</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us-west-1 = "ami-08d9a394ac1c2994c"</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us-east-2 = "ami-09558250a3419e7d0"</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p:txBody>
      </p:sp>
      <p:sp>
        <p:nvSpPr>
          <p:cNvPr id="1541" name="Google Shape;1541;g1f283ece798_0_2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Terraform Tips</a:t>
            </a:r>
            <a:endParaRPr b="1" i="0" sz="1800" u="none" cap="none" strike="noStrike">
              <a:solidFill>
                <a:srgbClr val="0B5394"/>
              </a:solidFill>
              <a:latin typeface="Arial"/>
              <a:ea typeface="Arial"/>
              <a:cs typeface="Arial"/>
              <a:sym typeface="Arial"/>
            </a:endParaRPr>
          </a:p>
        </p:txBody>
      </p:sp>
      <p:sp>
        <p:nvSpPr>
          <p:cNvPr id="1542" name="Google Shape;1542;g1f283ece798_0_25"/>
          <p:cNvSpPr txBox="1"/>
          <p:nvPr/>
        </p:nvSpPr>
        <p:spPr>
          <a:xfrm>
            <a:off x="5052175" y="293175"/>
            <a:ext cx="3860700" cy="4410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provider "aws"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  region = "us-east-1"</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resource "aws_instance" "web"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	ami               = var.ec2["ami"]</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	instance_type     = var.ec2["instance_type"]</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    count             = var.ec2["count"]</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    availability_zone = var.ec2["availability_zone"]</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    key_name          = var.ec2["key_name"]</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	tags =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		Name = "Dev"</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variable "ec2"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  description = "The map of properties for ec2 to override defaults"</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  type        = map(string)</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  default =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    ami               = "ami-04d29b6f966df1537"</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    instance_type     = "t2.micro"</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    count             = "2"</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    availability_zone = "us-east-1a"</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    key_name          = "jenkins-key"</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g1f283ece798_0_5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548" name="Google Shape;1548;g1f283ece798_0_5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549" name="Google Shape;1549;g1f283ece798_0_51"/>
          <p:cNvPicPr preferRelativeResize="0"/>
          <p:nvPr/>
        </p:nvPicPr>
        <p:blipFill rotWithShape="1">
          <a:blip r:embed="rId3">
            <a:alphaModFix/>
          </a:blip>
          <a:srcRect b="0" l="0" r="0" t="0"/>
          <a:stretch/>
        </p:blipFill>
        <p:spPr>
          <a:xfrm>
            <a:off x="223600" y="4242675"/>
            <a:ext cx="1436625" cy="718325"/>
          </a:xfrm>
          <a:prstGeom prst="rect">
            <a:avLst/>
          </a:prstGeom>
          <a:noFill/>
          <a:ln>
            <a:noFill/>
          </a:ln>
        </p:spPr>
      </p:pic>
      <p:sp>
        <p:nvSpPr>
          <p:cNvPr id="1550" name="Google Shape;1550;g1f283ece798_0_5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Terraform Tips</a:t>
            </a:r>
            <a:endParaRPr b="1" i="0" sz="1800" u="none" cap="none" strike="noStrike">
              <a:solidFill>
                <a:srgbClr val="0B5394"/>
              </a:solidFill>
              <a:latin typeface="Arial"/>
              <a:ea typeface="Arial"/>
              <a:cs typeface="Arial"/>
              <a:sym typeface="Arial"/>
            </a:endParaRPr>
          </a:p>
        </p:txBody>
      </p:sp>
      <p:sp>
        <p:nvSpPr>
          <p:cNvPr id="1551" name="Google Shape;1551;g1f283ece798_0_51"/>
          <p:cNvSpPr txBox="1"/>
          <p:nvPr/>
        </p:nvSpPr>
        <p:spPr>
          <a:xfrm>
            <a:off x="3324825" y="350250"/>
            <a:ext cx="5472900" cy="4443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provider "aws"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region = "us-east-1"</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variable "aws_instance"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type        = map(any)</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description = "Map of RDS Instances and their values"</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default =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ami           = "ami-052efd3df9dad4825"</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instance_type = "t2.micro"</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module "ec2-instance"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source        = "terraform-aws-modules/ec2-instance/aws"</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version       = "4.3.0"</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for_each      = var.aws_instance</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ami           = lookup(var.aws_instance, "ami", "null")</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instance_type = lookup(var.aws_instance, "instance_type", "t2.</a:t>
            </a:r>
            <a:r>
              <a:rPr lang="en" sz="1100">
                <a:latin typeface="Times New Roman"/>
                <a:ea typeface="Times New Roman"/>
                <a:cs typeface="Times New Roman"/>
                <a:sym typeface="Times New Roman"/>
              </a:rPr>
              <a:t>small</a:t>
            </a: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tags =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Name = "web01"</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g1f283ece798_0_6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557" name="Google Shape;1557;g1f283ece798_0_6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558" name="Google Shape;1558;g1f283ece798_0_62"/>
          <p:cNvPicPr preferRelativeResize="0"/>
          <p:nvPr/>
        </p:nvPicPr>
        <p:blipFill rotWithShape="1">
          <a:blip r:embed="rId3">
            <a:alphaModFix/>
          </a:blip>
          <a:srcRect b="0" l="0" r="0" t="0"/>
          <a:stretch/>
        </p:blipFill>
        <p:spPr>
          <a:xfrm>
            <a:off x="223600" y="4242675"/>
            <a:ext cx="1436625" cy="718325"/>
          </a:xfrm>
          <a:prstGeom prst="rect">
            <a:avLst/>
          </a:prstGeom>
          <a:noFill/>
          <a:ln>
            <a:noFill/>
          </a:ln>
        </p:spPr>
      </p:pic>
      <p:sp>
        <p:nvSpPr>
          <p:cNvPr id="1559" name="Google Shape;1559;g1f283ece798_0_6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Terraform Tips</a:t>
            </a:r>
            <a:endParaRPr b="1" i="0" sz="1800" u="none" cap="none" strike="noStrike">
              <a:solidFill>
                <a:srgbClr val="0B5394"/>
              </a:solidFill>
              <a:latin typeface="Arial"/>
              <a:ea typeface="Arial"/>
              <a:cs typeface="Arial"/>
              <a:sym typeface="Arial"/>
            </a:endParaRPr>
          </a:p>
        </p:txBody>
      </p:sp>
      <p:sp>
        <p:nvSpPr>
          <p:cNvPr id="1560" name="Google Shape;1560;g1f283ece798_0_62"/>
          <p:cNvSpPr txBox="1"/>
          <p:nvPr/>
        </p:nvSpPr>
        <p:spPr>
          <a:xfrm>
            <a:off x="3969675" y="252900"/>
            <a:ext cx="4874100" cy="4465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locals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instance_type = "21"</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aws_instance  = lookup(yamldecode(file("./variable.yaml"))["dev"], "aws_instance",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common_tags =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owner       = "Alpha"</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project     = "sre"</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environment = "dev"</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application = "sre-dev"</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terraform   = "tree"</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provider "aws"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region = "us-east-1"</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output "name1"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value = local.common_tags</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output "name2"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value = local.aws_instance</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module "ec2-instance"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source        = "terraform-aws-modules/ec2-instance/aws"</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version       = "4.3.0"</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ami           = lookup(local.aws_instance, "ami", "null")</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instance_type = lookup(local.aws_instance, "instance_type", "t2.</a:t>
            </a:r>
            <a:r>
              <a:rPr lang="en" sz="900">
                <a:latin typeface="Times New Roman"/>
                <a:ea typeface="Times New Roman"/>
                <a:cs typeface="Times New Roman"/>
                <a:sym typeface="Times New Roman"/>
              </a:rPr>
              <a:t>small</a:t>
            </a: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tags          = local.common_tags</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p:txBody>
      </p:sp>
      <p:sp>
        <p:nvSpPr>
          <p:cNvPr id="1561" name="Google Shape;1561;g1f283ece798_0_62"/>
          <p:cNvSpPr txBox="1"/>
          <p:nvPr/>
        </p:nvSpPr>
        <p:spPr>
          <a:xfrm>
            <a:off x="638000" y="2043750"/>
            <a:ext cx="2472000" cy="1132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a:t>
            </a:r>
            <a:r>
              <a:rPr lang="en" sz="1100">
                <a:solidFill>
                  <a:schemeClr val="dk1"/>
                </a:solidFill>
                <a:latin typeface="Times New Roman"/>
                <a:ea typeface="Times New Roman"/>
                <a:cs typeface="Times New Roman"/>
                <a:sym typeface="Times New Roman"/>
              </a:rPr>
              <a:t>variable.yaml</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dev:</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aws_instance:</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ami: ami-052efd3df9dad4825</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instance_type: t2.micro</a:t>
            </a:r>
            <a:endParaRPr sz="1100">
              <a:latin typeface="Times New Roman"/>
              <a:ea typeface="Times New Roman"/>
              <a:cs typeface="Times New Roman"/>
              <a:sym typeface="Times New Roman"/>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g1f283ece798_0_7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567" name="Google Shape;1567;g1f283ece798_0_7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568" name="Google Shape;1568;g1f283ece798_0_73"/>
          <p:cNvPicPr preferRelativeResize="0"/>
          <p:nvPr/>
        </p:nvPicPr>
        <p:blipFill rotWithShape="1">
          <a:blip r:embed="rId3">
            <a:alphaModFix/>
          </a:blip>
          <a:srcRect b="0" l="0" r="0" t="0"/>
          <a:stretch/>
        </p:blipFill>
        <p:spPr>
          <a:xfrm>
            <a:off x="223600" y="4242675"/>
            <a:ext cx="1436625" cy="718325"/>
          </a:xfrm>
          <a:prstGeom prst="rect">
            <a:avLst/>
          </a:prstGeom>
          <a:noFill/>
          <a:ln>
            <a:noFill/>
          </a:ln>
        </p:spPr>
      </p:pic>
      <p:sp>
        <p:nvSpPr>
          <p:cNvPr id="1569" name="Google Shape;1569;g1f283ece798_0_7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Terraform Tips</a:t>
            </a:r>
            <a:endParaRPr b="1" i="0" sz="1800" u="none" cap="none" strike="noStrike">
              <a:solidFill>
                <a:srgbClr val="0B5394"/>
              </a:solidFill>
              <a:latin typeface="Arial"/>
              <a:ea typeface="Arial"/>
              <a:cs typeface="Arial"/>
              <a:sym typeface="Arial"/>
            </a:endParaRPr>
          </a:p>
        </p:txBody>
      </p:sp>
      <p:sp>
        <p:nvSpPr>
          <p:cNvPr id="1570" name="Google Shape;1570;g1f283ece798_0_73"/>
          <p:cNvSpPr txBox="1"/>
          <p:nvPr/>
        </p:nvSpPr>
        <p:spPr>
          <a:xfrm>
            <a:off x="4983100" y="252900"/>
            <a:ext cx="3860700" cy="4624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locals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aws_instance = lookup(yamldecode(file("./variable.yaml"))["dev"], "aws_instance",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common_tags  = lookup(yamldecode(file("./variable.yaml"))["dev"]["aws_instance"], "tags",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provider "aws"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region = lookup(local.aws_instance, "region", "null")</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output "name1"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value = local.common_tags</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output "name2"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value = local.aws_instance</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module "ec2-instance"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source        = "terraform-aws-modules/ec2-instance/aws"</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version       = "4.3.0"</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ami           = lookup(local.aws_instance, "ami", "null")</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instance_type = lookup(local.aws_instance, "instance_type", "t2.small")</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tags          = local.common_tags</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900">
              <a:latin typeface="Times New Roman"/>
              <a:ea typeface="Times New Roman"/>
              <a:cs typeface="Times New Roman"/>
              <a:sym typeface="Times New Roman"/>
            </a:endParaRPr>
          </a:p>
        </p:txBody>
      </p:sp>
      <p:sp>
        <p:nvSpPr>
          <p:cNvPr id="1571" name="Google Shape;1571;g1f283ece798_0_73"/>
          <p:cNvSpPr txBox="1"/>
          <p:nvPr/>
        </p:nvSpPr>
        <p:spPr>
          <a:xfrm>
            <a:off x="476800" y="1283750"/>
            <a:ext cx="2472000" cy="2495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a:t>
            </a:r>
            <a:r>
              <a:rPr lang="en" sz="1100">
                <a:solidFill>
                  <a:schemeClr val="dk1"/>
                </a:solidFill>
                <a:latin typeface="Times New Roman"/>
                <a:ea typeface="Times New Roman"/>
                <a:cs typeface="Times New Roman"/>
                <a:sym typeface="Times New Roman"/>
              </a:rPr>
              <a:t>variable.yaml</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dev:</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aws_instance:</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region: us-east-1</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ami: ami-052efd3df9dad4825</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instance_type: t2.micro</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tags:</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project: sre</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environment: dev</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application: sre-dev</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terraform: tree</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100">
              <a:latin typeface="Times New Roman"/>
              <a:ea typeface="Times New Roman"/>
              <a:cs typeface="Times New Roman"/>
              <a:sym typeface="Times New Roman"/>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g1f283ece798_0_8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577" name="Google Shape;1577;g1f283ece798_0_8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578" name="Google Shape;1578;g1f283ece798_0_84"/>
          <p:cNvPicPr preferRelativeResize="0"/>
          <p:nvPr/>
        </p:nvPicPr>
        <p:blipFill rotWithShape="1">
          <a:blip r:embed="rId3">
            <a:alphaModFix/>
          </a:blip>
          <a:srcRect b="0" l="0" r="0" t="0"/>
          <a:stretch/>
        </p:blipFill>
        <p:spPr>
          <a:xfrm>
            <a:off x="223600" y="4242675"/>
            <a:ext cx="1436625" cy="718325"/>
          </a:xfrm>
          <a:prstGeom prst="rect">
            <a:avLst/>
          </a:prstGeom>
          <a:noFill/>
          <a:ln>
            <a:noFill/>
          </a:ln>
        </p:spPr>
      </p:pic>
      <p:sp>
        <p:nvSpPr>
          <p:cNvPr id="1579" name="Google Shape;1579;g1f283ece798_0_8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Terraform Tips</a:t>
            </a:r>
            <a:endParaRPr b="1" i="0" sz="1800" u="none" cap="none" strike="noStrike">
              <a:solidFill>
                <a:srgbClr val="0B5394"/>
              </a:solidFill>
              <a:latin typeface="Arial"/>
              <a:ea typeface="Arial"/>
              <a:cs typeface="Arial"/>
              <a:sym typeface="Arial"/>
            </a:endParaRPr>
          </a:p>
        </p:txBody>
      </p:sp>
      <p:sp>
        <p:nvSpPr>
          <p:cNvPr id="1580" name="Google Shape;1580;g1f283ece798_0_84"/>
          <p:cNvSpPr txBox="1"/>
          <p:nvPr/>
        </p:nvSpPr>
        <p:spPr>
          <a:xfrm>
            <a:off x="3509075" y="339150"/>
            <a:ext cx="5342400" cy="4465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locals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aws_instance = lookup(yamldecode(file("./variable.yaml"))["dev"], "aws_instance",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common_tags  = lookup(yamldecode(file("./variable.yaml"))["dev"]["aws_instance"], "tags",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pr</a:t>
            </a:r>
            <a:r>
              <a:rPr lang="en" sz="900">
                <a:latin typeface="Times New Roman"/>
                <a:ea typeface="Times New Roman"/>
                <a:cs typeface="Times New Roman"/>
                <a:sym typeface="Times New Roman"/>
              </a:rPr>
              <a:t>ovider "aws"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region = lookup(local.aws_instance, "region", "null")</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output "name1"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value = local.common_tags</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output "name2"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value = local.aws_instance</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module "ec2-instance"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source        = "terraform-aws-modules/ec2-instance/aws"</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version       = "4.3.0"</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ami           = lookup(local.aws_instance, "ami", "null")</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instance_type = lookup(local.aws_instance, "instance_type", "t2.small")</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tags =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Name        = format("%s-%s-web", lookup(local.common_tags, "environment", "null"), lookup(local.common_tags, "project", "null"))</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project     = lookup(local.common_tags, "project", "null")</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environment = lookup(local.common_tags, "environment", "null")</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Create_by   = lookup(local.common_tags, "terraform", "Terraform")</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900">
                <a:latin typeface="Times New Roman"/>
                <a:ea typeface="Times New Roman"/>
                <a:cs typeface="Times New Roman"/>
                <a:sym typeface="Times New Roman"/>
              </a:rPr>
              <a:t>}</a:t>
            </a:r>
            <a:endParaRPr sz="900">
              <a:latin typeface="Times New Roman"/>
              <a:ea typeface="Times New Roman"/>
              <a:cs typeface="Times New Roman"/>
              <a:sym typeface="Times New Roman"/>
            </a:endParaRPr>
          </a:p>
        </p:txBody>
      </p:sp>
      <p:sp>
        <p:nvSpPr>
          <p:cNvPr id="1581" name="Google Shape;1581;g1f283ece798_0_84"/>
          <p:cNvSpPr txBox="1"/>
          <p:nvPr/>
        </p:nvSpPr>
        <p:spPr>
          <a:xfrm>
            <a:off x="476800" y="1283750"/>
            <a:ext cx="2472000" cy="2495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a:t>
            </a:r>
            <a:r>
              <a:rPr lang="en" sz="1100">
                <a:solidFill>
                  <a:schemeClr val="dk1"/>
                </a:solidFill>
                <a:latin typeface="Times New Roman"/>
                <a:ea typeface="Times New Roman"/>
                <a:cs typeface="Times New Roman"/>
                <a:sym typeface="Times New Roman"/>
              </a:rPr>
              <a:t>variable.yaml</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dev:</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aws_instance:</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region: us-east-1</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ami: ami-052efd3df9dad4825</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instance_type: t2.micro</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tags:</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project: sre</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environment: dev</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application: sre-dev</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terraform: tree</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100">
              <a:latin typeface="Times New Roman"/>
              <a:ea typeface="Times New Roman"/>
              <a:cs typeface="Times New Roman"/>
              <a:sym typeface="Times New Roman"/>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g1f283ece798_1_190"/>
          <p:cNvSpPr/>
          <p:nvPr/>
        </p:nvSpPr>
        <p:spPr>
          <a:xfrm>
            <a:off x="1833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587" name="Google Shape;1587;g1f283ece798_1_19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sp>
        <p:nvSpPr>
          <p:cNvPr id="1588" name="Google Shape;1588;g1f283ece798_1_190"/>
          <p:cNvSpPr txBox="1"/>
          <p:nvPr/>
        </p:nvSpPr>
        <p:spPr>
          <a:xfrm>
            <a:off x="301175" y="631250"/>
            <a:ext cx="5073300" cy="1623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resource "aws_instance" "web"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subnet = "${var.env == "production" ? var.prod_subnet : var.dev_subnet}"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resource "aws_instance" "vpn"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count = "${var.something ? 1 : 0}"</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p:txBody>
      </p:sp>
      <p:sp>
        <p:nvSpPr>
          <p:cNvPr id="1589" name="Google Shape;1589;g1f283ece798_1_190"/>
          <p:cNvSpPr txBox="1"/>
          <p:nvPr/>
        </p:nvSpPr>
        <p:spPr>
          <a:xfrm>
            <a:off x="301175" y="3193575"/>
            <a:ext cx="6094500" cy="1392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  </a:t>
            </a:r>
            <a:r>
              <a:rPr lang="en" sz="1100">
                <a:latin typeface="Times New Roman"/>
                <a:ea typeface="Times New Roman"/>
                <a:cs typeface="Times New Roman"/>
                <a:sym typeface="Times New Roman"/>
              </a:rPr>
              <a:t>scaling_config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    desired_size = var.green_node_color == "green" &amp;&amp; var.green ? var.desired_node : 0</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    min_size     = var.green_node_color == "green" &amp;&amp; var.green ? var.node_min : 0</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    max_size     = var.green_node_color == "green" &amp;&amp; var.green ? var.node_max : var.node_max</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p:txBody>
      </p:sp>
      <p:sp>
        <p:nvSpPr>
          <p:cNvPr id="1590" name="Google Shape;1590;g1f283ece798_1_190"/>
          <p:cNvSpPr txBox="1"/>
          <p:nvPr/>
        </p:nvSpPr>
        <p:spPr>
          <a:xfrm>
            <a:off x="6458025" y="571550"/>
            <a:ext cx="2532300" cy="4410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variable "blue_node_color"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  type    = string</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  default = "blue"</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variable "green_node_color"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  type    = string</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  default = "green"</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variable "node_min"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  type    = string</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  default = "1"</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variable "desired_node"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  type    = string</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  default = "1"</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variable "blue"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  type    = bool</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  default = true</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variable "green" {</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  type    = bool</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000">
                <a:latin typeface="Times New Roman"/>
                <a:ea typeface="Times New Roman"/>
                <a:cs typeface="Times New Roman"/>
                <a:sym typeface="Times New Roman"/>
              </a:rPr>
              <a:t>  default = false</a:t>
            </a:r>
            <a:endParaRPr sz="1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p:txBody>
      </p:sp>
      <p:pic>
        <p:nvPicPr>
          <p:cNvPr descr="Logo&#10;&#10;Description automatically generated" id="1591" name="Google Shape;1591;g1f283ece798_1_190"/>
          <p:cNvPicPr preferRelativeResize="0"/>
          <p:nvPr/>
        </p:nvPicPr>
        <p:blipFill rotWithShape="1">
          <a:blip r:embed="rId3">
            <a:alphaModFix/>
          </a:blip>
          <a:srcRect b="0" l="0" r="0" t="0"/>
          <a:stretch/>
        </p:blipFill>
        <p:spPr>
          <a:xfrm>
            <a:off x="8260800" y="135550"/>
            <a:ext cx="738600" cy="369300"/>
          </a:xfrm>
          <a:prstGeom prst="rect">
            <a:avLst/>
          </a:prstGeom>
          <a:noFill/>
          <a:ln>
            <a:noFill/>
          </a:ln>
        </p:spPr>
      </p:pic>
      <p:sp>
        <p:nvSpPr>
          <p:cNvPr id="1592" name="Google Shape;1592;g1f283ece798_1_19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Terraform Tips</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6" name="Shape 1596"/>
        <p:cNvGrpSpPr/>
        <p:nvPr/>
      </p:nvGrpSpPr>
      <p:grpSpPr>
        <a:xfrm>
          <a:off x="0" y="0"/>
          <a:ext cx="0" cy="0"/>
          <a:chOff x="0" y="0"/>
          <a:chExt cx="0" cy="0"/>
        </a:xfrm>
      </p:grpSpPr>
      <p:sp>
        <p:nvSpPr>
          <p:cNvPr id="1597" name="Google Shape;1597;p35"/>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98" name="Google Shape;1598;p35"/>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99" name="Google Shape;1599;p35"/>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00" name="Google Shape;1600;p35"/>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 Terraform Modules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1601" name="Google Shape;1601;p35"/>
          <p:cNvPicPr preferRelativeResize="0"/>
          <p:nvPr/>
        </p:nvPicPr>
        <p:blipFill rotWithShape="1">
          <a:blip r:embed="rId3">
            <a:alphaModFix/>
          </a:blip>
          <a:srcRect b="0" l="0" r="0" t="0"/>
          <a:stretch/>
        </p:blipFill>
        <p:spPr>
          <a:xfrm>
            <a:off x="7414200" y="4188000"/>
            <a:ext cx="1619100" cy="8095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g1f283ece798_1_9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607" name="Google Shape;1607;g1f283ece798_1_9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Terraform Module</a:t>
            </a:r>
            <a:endParaRPr b="1" i="0" sz="1800" u="none" cap="none" strike="noStrike">
              <a:solidFill>
                <a:srgbClr val="0B5394"/>
              </a:solidFill>
              <a:latin typeface="Arial"/>
              <a:ea typeface="Arial"/>
              <a:cs typeface="Arial"/>
              <a:sym typeface="Arial"/>
            </a:endParaRPr>
          </a:p>
        </p:txBody>
      </p:sp>
      <p:cxnSp>
        <p:nvCxnSpPr>
          <p:cNvPr id="1608" name="Google Shape;1608;g1f283ece798_1_9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609" name="Google Shape;1609;g1f283ece798_1_92"/>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610" name="Google Shape;1610;g1f283ece798_1_92"/>
          <p:cNvSpPr txBox="1"/>
          <p:nvPr/>
        </p:nvSpPr>
        <p:spPr>
          <a:xfrm>
            <a:off x="331900" y="1061150"/>
            <a:ext cx="4498800" cy="120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 </a:t>
            </a:r>
            <a:r>
              <a:rPr b="1" lang="en" sz="1200">
                <a:latin typeface="Times New Roman"/>
                <a:ea typeface="Times New Roman"/>
                <a:cs typeface="Times New Roman"/>
                <a:sym typeface="Times New Roman"/>
              </a:rPr>
              <a:t>Terraform module</a:t>
            </a:r>
            <a:r>
              <a:rPr lang="en" sz="1200">
                <a:latin typeface="Times New Roman"/>
                <a:ea typeface="Times New Roman"/>
                <a:cs typeface="Times New Roman"/>
                <a:sym typeface="Times New Roman"/>
              </a:rPr>
              <a:t> is a collection of standard configuration files in a dedicated directory. Terraform modules encapsulate groups of resources dedicated to one task, reducing the amount of code you have to develop for similar infrastructure components.</a:t>
            </a:r>
            <a:endParaRPr sz="1200">
              <a:latin typeface="Times New Roman"/>
              <a:ea typeface="Times New Roman"/>
              <a:cs typeface="Times New Roman"/>
              <a:sym typeface="Times New Roman"/>
            </a:endParaRPr>
          </a:p>
        </p:txBody>
      </p:sp>
      <p:sp>
        <p:nvSpPr>
          <p:cNvPr id="1611" name="Google Shape;1611;g1f283ece798_1_92"/>
          <p:cNvSpPr txBox="1"/>
          <p:nvPr/>
        </p:nvSpPr>
        <p:spPr>
          <a:xfrm>
            <a:off x="408675" y="2571750"/>
            <a:ext cx="5073300" cy="2308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ref=development</a:t>
            </a:r>
            <a:r>
              <a:rPr lang="en" sz="1200">
                <a:latin typeface="Times New Roman"/>
                <a:ea typeface="Times New Roman"/>
                <a:cs typeface="Times New Roman"/>
                <a:sym typeface="Times New Roman"/>
              </a:rPr>
              <a:t>: we are refer to the development branch</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source            = "../../terraform/ec2/"</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source = "github.com/leonardtia1/test-module/terraform/ec2"</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source = "git::https://github.com/leonardtia1/test-module.git"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source = "git::https://github.com/leonardtia1/test-module.git?ref=development"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source = "git::ssh://github.com/leonardtia1/test-module.git"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source = "terraform-aws-modules/vpc/aws"</a:t>
            </a:r>
            <a:endParaRPr sz="1200">
              <a:latin typeface="Times New Roman"/>
              <a:ea typeface="Times New Roman"/>
              <a:cs typeface="Times New Roman"/>
              <a:sym typeface="Times New Roman"/>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g1f283ece798_1_13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617" name="Google Shape;1617;g1f283ece798_1_13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618" name="Google Shape;1618;g1f283ece798_1_137"/>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619" name="Google Shape;1619;g1f283ece798_1_137"/>
          <p:cNvSpPr txBox="1"/>
          <p:nvPr/>
        </p:nvSpPr>
        <p:spPr>
          <a:xfrm>
            <a:off x="530375" y="1130213"/>
            <a:ext cx="3316500" cy="230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We will create: </a:t>
            </a:r>
            <a:endParaRPr b="1"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VPC module</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EKS module</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S3 module</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EC2 module</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acm module</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postgres module</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mysql module</a:t>
            </a:r>
            <a:endParaRPr sz="1200">
              <a:latin typeface="Times New Roman"/>
              <a:ea typeface="Times New Roman"/>
              <a:cs typeface="Times New Roman"/>
              <a:sym typeface="Times New Roman"/>
            </a:endParaRPr>
          </a:p>
        </p:txBody>
      </p:sp>
      <p:sp>
        <p:nvSpPr>
          <p:cNvPr id="1620" name="Google Shape;1620;g1f283ece798_1_137"/>
          <p:cNvSpPr txBox="1"/>
          <p:nvPr/>
        </p:nvSpPr>
        <p:spPr>
          <a:xfrm>
            <a:off x="3033050" y="930638"/>
            <a:ext cx="33165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AWS aurora module</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ECR module</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Fargate profile module</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 AWS secret manager module</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solidFill>
                  <a:schemeClr val="dk1"/>
                </a:solidFill>
                <a:latin typeface="Times New Roman"/>
                <a:ea typeface="Times New Roman"/>
                <a:cs typeface="Times New Roman"/>
                <a:sym typeface="Times New Roman"/>
              </a:rPr>
              <a:t>AWS parameter store module</a:t>
            </a:r>
            <a:endParaRPr sz="1200">
              <a:latin typeface="Times New Roman"/>
              <a:ea typeface="Times New Roman"/>
              <a:cs typeface="Times New Roman"/>
              <a:sym typeface="Times New Roman"/>
            </a:endParaRPr>
          </a:p>
        </p:txBody>
      </p:sp>
      <p:sp>
        <p:nvSpPr>
          <p:cNvPr id="1621" name="Google Shape;1621;g1f283ece798_1_13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Terraform Module</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g1f283ece798_1_7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627" name="Google Shape;1627;g1f283ece798_1_7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628" name="Google Shape;1628;g1f283ece798_1_7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629" name="Google Shape;1629;g1f283ece798_1_73"/>
          <p:cNvSpPr txBox="1"/>
          <p:nvPr/>
        </p:nvSpPr>
        <p:spPr>
          <a:xfrm>
            <a:off x="2878900" y="819525"/>
            <a:ext cx="5958000" cy="39804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module "vpc" {</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source = "terraform-aws-modules/vpc/aws"</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name = "my-vpc"</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cidr = "10.0.0.0/16"</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azs                = ["us-east-1a", "us-east-1b"]</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private_subnets    = ["10.0.1.0/24", "10.0.2.0/24"]</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public_subnets     = ["10.0.3.0/24", "10.0.4.0/24"]</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database_subnets   = ["10.0.5.0/24", "10.0.6.0/24"]</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enable_nat_gateway = true</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single_nat_gateway = false</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tags = {</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Terraform   = "true"</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Environment = "dev"</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sz="1200">
              <a:latin typeface="Courier New"/>
              <a:ea typeface="Courier New"/>
              <a:cs typeface="Courier New"/>
              <a:sym typeface="Courier New"/>
            </a:endParaRPr>
          </a:p>
        </p:txBody>
      </p:sp>
      <p:sp>
        <p:nvSpPr>
          <p:cNvPr id="1630" name="Google Shape;1630;g1f283ece798_1_73"/>
          <p:cNvSpPr txBox="1"/>
          <p:nvPr/>
        </p:nvSpPr>
        <p:spPr>
          <a:xfrm>
            <a:off x="500825" y="2000100"/>
            <a:ext cx="16572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Referring</a:t>
            </a:r>
            <a:r>
              <a:rPr lang="en" sz="1200">
                <a:latin typeface="Times New Roman"/>
                <a:ea typeface="Times New Roman"/>
                <a:cs typeface="Times New Roman"/>
                <a:sym typeface="Times New Roman"/>
              </a:rPr>
              <a:t> a VPC module from AWS</a:t>
            </a:r>
            <a:endParaRPr sz="1200">
              <a:latin typeface="Times New Roman"/>
              <a:ea typeface="Times New Roman"/>
              <a:cs typeface="Times New Roman"/>
              <a:sym typeface="Times New Roman"/>
            </a:endParaRPr>
          </a:p>
        </p:txBody>
      </p:sp>
      <p:sp>
        <p:nvSpPr>
          <p:cNvPr id="1631" name="Google Shape;1631;g1f283ece798_1_7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Terraform Module</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p16"/>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1" name="Google Shape;191;p16"/>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2" name="Google Shape;192;p16"/>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93" name="Google Shape;193;p16"/>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 Popular IaC Tools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194" name="Google Shape;194;p16"/>
          <p:cNvPicPr preferRelativeResize="0"/>
          <p:nvPr/>
        </p:nvPicPr>
        <p:blipFill rotWithShape="1">
          <a:blip r:embed="rId3">
            <a:alphaModFix/>
          </a:blip>
          <a:srcRect b="0" l="0" r="0" t="0"/>
          <a:stretch/>
        </p:blipFill>
        <p:spPr>
          <a:xfrm>
            <a:off x="7414200" y="4188000"/>
            <a:ext cx="1619100" cy="80955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g1f283ece798_1_11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637" name="Google Shape;1637;g1f283ece798_1_11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638" name="Google Shape;1638;g1f283ece798_1_115"/>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639" name="Google Shape;1639;g1f283ece798_1_115"/>
          <p:cNvSpPr txBox="1"/>
          <p:nvPr/>
        </p:nvSpPr>
        <p:spPr>
          <a:xfrm>
            <a:off x="1067825" y="897200"/>
            <a:ext cx="7730700" cy="3555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module "vpc-dev" {</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source                           = "../../../modules/vpc"</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aws_region                       = var.aws_region</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cidr_block                       = var.cidr_block</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private_subnets_eks_ec2          = var.private_subnets_eks_ec2</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private_subnets_db               = var.private_subnets_db</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public                           = var.public</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aws_availability_zones           = var.aws_availability_zones</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instance_tenancy                 = var.instance_tenancy</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enable_dns_support               = var.enable_dns_support</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enable_dns_hostnames             = var.enable_dns_hostnames</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enable_classiclink               = var.enable_classiclink</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enable_classiclink_dns_support   = var.enable_classiclink_dns_support</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assign_generated_ipv6_cidr_block = var.assign_generated_ipv6_cidr_block</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  cluster_name                     = var.cluster_name</a:t>
            </a:r>
            <a:endParaRPr sz="12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200">
                <a:latin typeface="Courier New"/>
                <a:ea typeface="Courier New"/>
                <a:cs typeface="Courier New"/>
                <a:sym typeface="Courier New"/>
              </a:rPr>
              <a:t>}</a:t>
            </a:r>
            <a:endParaRPr sz="1100">
              <a:latin typeface="Courier New"/>
              <a:ea typeface="Courier New"/>
              <a:cs typeface="Courier New"/>
              <a:sym typeface="Courier New"/>
            </a:endParaRPr>
          </a:p>
        </p:txBody>
      </p:sp>
      <p:sp>
        <p:nvSpPr>
          <p:cNvPr id="1640" name="Google Shape;1640;g1f283ece798_1_115"/>
          <p:cNvSpPr txBox="1"/>
          <p:nvPr/>
        </p:nvSpPr>
        <p:spPr>
          <a:xfrm>
            <a:off x="3295200" y="135550"/>
            <a:ext cx="16572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Referring a VPC module from local</a:t>
            </a:r>
            <a:endParaRPr sz="1200">
              <a:latin typeface="Times New Roman"/>
              <a:ea typeface="Times New Roman"/>
              <a:cs typeface="Times New Roman"/>
              <a:sym typeface="Times New Roman"/>
            </a:endParaRPr>
          </a:p>
        </p:txBody>
      </p:sp>
      <p:sp>
        <p:nvSpPr>
          <p:cNvPr id="1641" name="Google Shape;1641;g1f283ece798_1_11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Terraform Module</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g1f283ece798_1_12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647" name="Google Shape;1647;g1f283ece798_1_12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648" name="Google Shape;1648;g1f283ece798_1_126"/>
          <p:cNvPicPr preferRelativeResize="0"/>
          <p:nvPr/>
        </p:nvPicPr>
        <p:blipFill rotWithShape="1">
          <a:blip r:embed="rId3">
            <a:alphaModFix/>
          </a:blip>
          <a:srcRect b="0" l="0" r="0" t="0"/>
          <a:stretch/>
        </p:blipFill>
        <p:spPr>
          <a:xfrm>
            <a:off x="7593075" y="135563"/>
            <a:ext cx="1436625" cy="718325"/>
          </a:xfrm>
          <a:prstGeom prst="rect">
            <a:avLst/>
          </a:prstGeom>
          <a:noFill/>
          <a:ln>
            <a:noFill/>
          </a:ln>
        </p:spPr>
      </p:pic>
      <p:sp>
        <p:nvSpPr>
          <p:cNvPr id="1649" name="Google Shape;1649;g1f283ece798_1_126"/>
          <p:cNvSpPr txBox="1"/>
          <p:nvPr/>
        </p:nvSpPr>
        <p:spPr>
          <a:xfrm>
            <a:off x="4630125" y="957700"/>
            <a:ext cx="4284300" cy="3858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common_tags = {</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"AssetID"       = "2560"</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"AssetName"     = "Insfrastructure"</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"Environment"   = "dev-tia"</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"Project"       = "alpha"</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"CreateBy"      = "Terraform"</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"cloudProvider" = "aws"</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aws_region = "us-east-1"</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cidr_block                       = "10.0.0.0/16"</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instance_tenancy                 = "default"</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enable_dns_support               = true</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enable_dns_hostnames             = true</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enable_classiclink               = false</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enable_classiclink_dns_support   = false</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assign_generated_ipv6_cidr_block = false</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cluster_name = "demo-cluster"</a:t>
            </a:r>
            <a:endParaRPr sz="1100">
              <a:latin typeface="Courier New"/>
              <a:ea typeface="Courier New"/>
              <a:cs typeface="Courier New"/>
              <a:sym typeface="Courier New"/>
            </a:endParaRPr>
          </a:p>
        </p:txBody>
      </p:sp>
      <p:sp>
        <p:nvSpPr>
          <p:cNvPr id="1650" name="Google Shape;1650;g1f283ece798_1_126"/>
          <p:cNvSpPr txBox="1"/>
          <p:nvPr/>
        </p:nvSpPr>
        <p:spPr>
          <a:xfrm>
            <a:off x="4944900" y="202238"/>
            <a:ext cx="16572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VPC module </a:t>
            </a:r>
            <a:r>
              <a:rPr lang="en" sz="1200">
                <a:latin typeface="Times New Roman"/>
                <a:ea typeface="Times New Roman"/>
                <a:cs typeface="Times New Roman"/>
                <a:sym typeface="Times New Roman"/>
              </a:rPr>
              <a:t>terraform.tfvars</a:t>
            </a:r>
            <a:endParaRPr sz="1200">
              <a:latin typeface="Times New Roman"/>
              <a:ea typeface="Times New Roman"/>
              <a:cs typeface="Times New Roman"/>
              <a:sym typeface="Times New Roman"/>
            </a:endParaRPr>
          </a:p>
        </p:txBody>
      </p:sp>
      <p:sp>
        <p:nvSpPr>
          <p:cNvPr id="1651" name="Google Shape;1651;g1f283ece798_1_12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Terraform Module</a:t>
            </a:r>
            <a:endParaRPr b="1" i="0" sz="1800" u="none" cap="none" strike="noStrike">
              <a:solidFill>
                <a:srgbClr val="0B5394"/>
              </a:solidFill>
              <a:latin typeface="Arial"/>
              <a:ea typeface="Arial"/>
              <a:cs typeface="Arial"/>
              <a:sym typeface="Arial"/>
            </a:endParaRPr>
          </a:p>
        </p:txBody>
      </p:sp>
      <p:sp>
        <p:nvSpPr>
          <p:cNvPr id="1652" name="Google Shape;1652;g1f283ece798_1_126"/>
          <p:cNvSpPr txBox="1"/>
          <p:nvPr/>
        </p:nvSpPr>
        <p:spPr>
          <a:xfrm>
            <a:off x="172913" y="642950"/>
            <a:ext cx="4284300" cy="4248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locals {</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aws_region = "us-east-1"</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cidr_block                     = "10.0.0.0/16"</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instance_tenancy                 = "default"</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enable_dns_support               = true</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enable_dns_hostnames             = true</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enable_classiclink               = false</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enable_classiclink_dns_support   = false</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assign_generated_ipv6_cidr_block = false</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cluster_name = "demo-cluster"</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common_tags = {</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"AssetID"       = "2560"</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"AssetName"     = "Insfrastructure"</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"Environment"   = "dev-tia"</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"Project"       = "alpha"</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"CreateBy"      = "Terraform"</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"cloudProvider" = "aws"</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6" name="Shape 1656"/>
        <p:cNvGrpSpPr/>
        <p:nvPr/>
      </p:nvGrpSpPr>
      <p:grpSpPr>
        <a:xfrm>
          <a:off x="0" y="0"/>
          <a:ext cx="0" cy="0"/>
          <a:chOff x="0" y="0"/>
          <a:chExt cx="0" cy="0"/>
        </a:xfrm>
      </p:grpSpPr>
      <p:sp>
        <p:nvSpPr>
          <p:cNvPr id="1657" name="Google Shape;1657;g1f2950a2708_1_181"/>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658" name="Google Shape;1658;g1f2950a2708_1_181"/>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659" name="Google Shape;1659;g1f2950a2708_1_181"/>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660" name="Google Shape;1660;g1f2950a2708_1_181"/>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 Terragrunt</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1661" name="Google Shape;1661;g1f2950a2708_1_181"/>
          <p:cNvPicPr preferRelativeResize="0"/>
          <p:nvPr/>
        </p:nvPicPr>
        <p:blipFill rotWithShape="1">
          <a:blip r:embed="rId3">
            <a:alphaModFix/>
          </a:blip>
          <a:srcRect b="0" l="0" r="0" t="0"/>
          <a:stretch/>
        </p:blipFill>
        <p:spPr>
          <a:xfrm>
            <a:off x="7414200" y="4188000"/>
            <a:ext cx="1619100" cy="8095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g1f2950a2708_1_18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667" name="Google Shape;1667;g1f2950a2708_1_18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Deploy In Multiple Environments</a:t>
            </a:r>
            <a:endParaRPr b="1" i="0" sz="1800" u="none" cap="none" strike="noStrike">
              <a:solidFill>
                <a:srgbClr val="0B5394"/>
              </a:solidFill>
              <a:latin typeface="Arial"/>
              <a:ea typeface="Arial"/>
              <a:cs typeface="Arial"/>
              <a:sym typeface="Arial"/>
            </a:endParaRPr>
          </a:p>
        </p:txBody>
      </p:sp>
      <p:cxnSp>
        <p:nvCxnSpPr>
          <p:cNvPr id="1668" name="Google Shape;1668;g1f2950a2708_1_18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669" name="Google Shape;1669;g1f2950a2708_1_189"/>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670" name="Google Shape;1670;g1f2950a2708_1_189"/>
          <p:cNvPicPr preferRelativeResize="0"/>
          <p:nvPr/>
        </p:nvPicPr>
        <p:blipFill>
          <a:blip r:embed="rId4">
            <a:alphaModFix/>
          </a:blip>
          <a:stretch>
            <a:fillRect/>
          </a:stretch>
        </p:blipFill>
        <p:spPr>
          <a:xfrm>
            <a:off x="6575774" y="853875"/>
            <a:ext cx="2248975" cy="4050926"/>
          </a:xfrm>
          <a:prstGeom prst="rect">
            <a:avLst/>
          </a:prstGeom>
          <a:noFill/>
          <a:ln>
            <a:noFill/>
          </a:ln>
        </p:spPr>
      </p:pic>
      <p:pic>
        <p:nvPicPr>
          <p:cNvPr id="1671" name="Google Shape;1671;g1f2950a2708_1_189"/>
          <p:cNvPicPr preferRelativeResize="0"/>
          <p:nvPr/>
        </p:nvPicPr>
        <p:blipFill>
          <a:blip r:embed="rId5">
            <a:alphaModFix/>
          </a:blip>
          <a:stretch>
            <a:fillRect/>
          </a:stretch>
        </p:blipFill>
        <p:spPr>
          <a:xfrm>
            <a:off x="3987600" y="718425"/>
            <a:ext cx="2248975" cy="4231906"/>
          </a:xfrm>
          <a:prstGeom prst="rect">
            <a:avLst/>
          </a:prstGeom>
          <a:noFill/>
          <a:ln>
            <a:noFill/>
          </a:ln>
        </p:spPr>
      </p:pic>
      <p:sp>
        <p:nvSpPr>
          <p:cNvPr id="1672" name="Google Shape;1672;g1f2950a2708_1_189"/>
          <p:cNvSpPr txBox="1"/>
          <p:nvPr/>
        </p:nvSpPr>
        <p:spPr>
          <a:xfrm>
            <a:off x="331900" y="1032238"/>
            <a:ext cx="3316500" cy="397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Terragrunt </a:t>
            </a:r>
            <a:r>
              <a:rPr lang="en" sz="1200">
                <a:latin typeface="Times New Roman"/>
                <a:ea typeface="Times New Roman"/>
                <a:cs typeface="Times New Roman"/>
                <a:sym typeface="Times New Roman"/>
              </a:rPr>
              <a:t>is a thin wrapper that provides extra tools for keeping your configurations DRY, working with multiple Terraform modules, and managing remote state</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You must turn all you configuration file int a </a:t>
            </a:r>
            <a:r>
              <a:rPr lang="en" sz="1200">
                <a:latin typeface="Times New Roman"/>
                <a:ea typeface="Times New Roman"/>
                <a:cs typeface="Times New Roman"/>
                <a:sym typeface="Times New Roman"/>
              </a:rPr>
              <a:t>module</a:t>
            </a:r>
            <a:r>
              <a:rPr lang="en" sz="1200">
                <a:latin typeface="Times New Roman"/>
                <a:ea typeface="Times New Roman"/>
                <a:cs typeface="Times New Roman"/>
                <a:sym typeface="Times New Roman"/>
              </a:rPr>
              <a:t> before using terragrunt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a:latin typeface="Times New Roman"/>
                <a:ea typeface="Times New Roman"/>
                <a:cs typeface="Times New Roman"/>
                <a:sym typeface="Times New Roman"/>
              </a:rPr>
              <a:t>Pros of Terragrunt</a:t>
            </a:r>
            <a:endParaRPr b="1"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allows you to deploy in environment </a:t>
            </a:r>
            <a:r>
              <a:rPr lang="en" sz="1200">
                <a:latin typeface="Times New Roman"/>
                <a:ea typeface="Times New Roman"/>
                <a:cs typeface="Times New Roman"/>
                <a:sym typeface="Times New Roman"/>
              </a:rPr>
              <a:t>separately</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It allows you to deploy in all environments </a:t>
            </a:r>
            <a:r>
              <a:rPr lang="en" sz="1200">
                <a:latin typeface="Times New Roman"/>
                <a:ea typeface="Times New Roman"/>
                <a:cs typeface="Times New Roman"/>
                <a:sym typeface="Times New Roman"/>
              </a:rPr>
              <a:t>recursively</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Dependencies management</a:t>
            </a:r>
            <a:endParaRPr sz="1200">
              <a:latin typeface="Times New Roman"/>
              <a:ea typeface="Times New Roman"/>
              <a:cs typeface="Times New Roman"/>
              <a:sym typeface="Times New Roman"/>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g1f283ece798_1_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678" name="Google Shape;1678;g1f283ece798_1_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Deploy In Multiple Environments</a:t>
            </a:r>
            <a:endParaRPr b="1" i="0" sz="1800" u="none" cap="none" strike="noStrike">
              <a:solidFill>
                <a:srgbClr val="0B5394"/>
              </a:solidFill>
              <a:latin typeface="Arial"/>
              <a:ea typeface="Arial"/>
              <a:cs typeface="Arial"/>
              <a:sym typeface="Arial"/>
            </a:endParaRPr>
          </a:p>
        </p:txBody>
      </p:sp>
      <p:cxnSp>
        <p:nvCxnSpPr>
          <p:cNvPr id="1679" name="Google Shape;1679;g1f283ece798_1_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680" name="Google Shape;1680;g1f283ece798_1_0"/>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681" name="Google Shape;1681;g1f283ece798_1_0"/>
          <p:cNvPicPr preferRelativeResize="0"/>
          <p:nvPr/>
        </p:nvPicPr>
        <p:blipFill>
          <a:blip r:embed="rId4">
            <a:alphaModFix/>
          </a:blip>
          <a:stretch>
            <a:fillRect/>
          </a:stretch>
        </p:blipFill>
        <p:spPr>
          <a:xfrm>
            <a:off x="6575774" y="853875"/>
            <a:ext cx="2248975" cy="4050926"/>
          </a:xfrm>
          <a:prstGeom prst="rect">
            <a:avLst/>
          </a:prstGeom>
          <a:noFill/>
          <a:ln>
            <a:noFill/>
          </a:ln>
        </p:spPr>
      </p:pic>
      <p:sp>
        <p:nvSpPr>
          <p:cNvPr id="1682" name="Google Shape;1682;g1f283ece798_1_0"/>
          <p:cNvSpPr txBox="1"/>
          <p:nvPr/>
        </p:nvSpPr>
        <p:spPr>
          <a:xfrm>
            <a:off x="553475" y="927050"/>
            <a:ext cx="5189700" cy="3909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remote_state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  backend = "s3"</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  generate =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    path      = "backend.tf"</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    if_exists = "overwrite_terragrunt"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  config =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    bucket = "ektec-development-student-terragrunt-state"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    key = "${path_relative_to_include()}/terraform.tfstate"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    region         = "us-east-1"</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    encrypt        = true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    dynamodb_table = "ektec-development-student-terragrunt-state-lock"</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p:txBody>
      </p:sp>
      <p:sp>
        <p:nvSpPr>
          <p:cNvPr id="1683" name="Google Shape;1683;g1f283ece798_1_0"/>
          <p:cNvSpPr txBox="1"/>
          <p:nvPr/>
        </p:nvSpPr>
        <p:spPr>
          <a:xfrm>
            <a:off x="553475" y="571550"/>
            <a:ext cx="250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terragrunt.hcl main file</a:t>
            </a:r>
            <a:endParaRPr>
              <a:latin typeface="Times New Roman"/>
              <a:ea typeface="Times New Roman"/>
              <a:cs typeface="Times New Roman"/>
              <a:sym typeface="Times New Roman"/>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g1f283ece798_1_2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689" name="Google Shape;1689;g1f283ece798_1_2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Deploy In Multiple Environments</a:t>
            </a:r>
            <a:endParaRPr b="1" i="0" sz="1800" u="none" cap="none" strike="noStrike">
              <a:solidFill>
                <a:srgbClr val="0B5394"/>
              </a:solidFill>
              <a:latin typeface="Arial"/>
              <a:ea typeface="Arial"/>
              <a:cs typeface="Arial"/>
              <a:sym typeface="Arial"/>
            </a:endParaRPr>
          </a:p>
        </p:txBody>
      </p:sp>
      <p:cxnSp>
        <p:nvCxnSpPr>
          <p:cNvPr id="1690" name="Google Shape;1690;g1f283ece798_1_2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691" name="Google Shape;1691;g1f283ece798_1_25"/>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692" name="Google Shape;1692;g1f283ece798_1_25"/>
          <p:cNvPicPr preferRelativeResize="0"/>
          <p:nvPr/>
        </p:nvPicPr>
        <p:blipFill>
          <a:blip r:embed="rId4">
            <a:alphaModFix/>
          </a:blip>
          <a:stretch>
            <a:fillRect/>
          </a:stretch>
        </p:blipFill>
        <p:spPr>
          <a:xfrm>
            <a:off x="6575774" y="853875"/>
            <a:ext cx="2248975" cy="4050926"/>
          </a:xfrm>
          <a:prstGeom prst="rect">
            <a:avLst/>
          </a:prstGeom>
          <a:noFill/>
          <a:ln>
            <a:noFill/>
          </a:ln>
        </p:spPr>
      </p:pic>
      <p:sp>
        <p:nvSpPr>
          <p:cNvPr id="1693" name="Google Shape;1693;g1f283ece798_1_25"/>
          <p:cNvSpPr txBox="1"/>
          <p:nvPr/>
        </p:nvSpPr>
        <p:spPr>
          <a:xfrm>
            <a:off x="507400" y="1912000"/>
            <a:ext cx="5189700" cy="2639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Generated by Terragrunt. Sig: nIlQXj57tbuaRZEa</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terraform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backend "s3"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bucket         = "ektec-development-student-terragrunt-state"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dynamodb_table = "ektec-development-student-terragrunt-state-lock"</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encrypt        = true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key            = "./terraform.tfstate"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region         = "us-east-1"</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p:txBody>
      </p:sp>
      <p:sp>
        <p:nvSpPr>
          <p:cNvPr id="1694" name="Google Shape;1694;g1f283ece798_1_25"/>
          <p:cNvSpPr txBox="1"/>
          <p:nvPr/>
        </p:nvSpPr>
        <p:spPr>
          <a:xfrm>
            <a:off x="507400" y="893975"/>
            <a:ext cx="250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Terragrunt will automatically create a state file</a:t>
            </a:r>
            <a:endParaRPr>
              <a:latin typeface="Times New Roman"/>
              <a:ea typeface="Times New Roman"/>
              <a:cs typeface="Times New Roman"/>
              <a:sym typeface="Times New Roman"/>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g1f283ece798_1_1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700" name="Google Shape;1700;g1f283ece798_1_1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Deploy In Multiple Environments</a:t>
            </a:r>
            <a:endParaRPr b="1" i="0" sz="1800" u="none" cap="none" strike="noStrike">
              <a:solidFill>
                <a:srgbClr val="0B5394"/>
              </a:solidFill>
              <a:latin typeface="Arial"/>
              <a:ea typeface="Arial"/>
              <a:cs typeface="Arial"/>
              <a:sym typeface="Arial"/>
            </a:endParaRPr>
          </a:p>
        </p:txBody>
      </p:sp>
      <p:cxnSp>
        <p:nvCxnSpPr>
          <p:cNvPr id="1701" name="Google Shape;1701;g1f283ece798_1_1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702" name="Google Shape;1702;g1f283ece798_1_14"/>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703" name="Google Shape;1703;g1f283ece798_1_14"/>
          <p:cNvPicPr preferRelativeResize="0"/>
          <p:nvPr/>
        </p:nvPicPr>
        <p:blipFill>
          <a:blip r:embed="rId4">
            <a:alphaModFix/>
          </a:blip>
          <a:stretch>
            <a:fillRect/>
          </a:stretch>
        </p:blipFill>
        <p:spPr>
          <a:xfrm>
            <a:off x="6575774" y="853875"/>
            <a:ext cx="2248975" cy="4050926"/>
          </a:xfrm>
          <a:prstGeom prst="rect">
            <a:avLst/>
          </a:prstGeom>
          <a:noFill/>
          <a:ln>
            <a:noFill/>
          </a:ln>
        </p:spPr>
      </p:pic>
      <p:sp>
        <p:nvSpPr>
          <p:cNvPr id="1704" name="Google Shape;1704;g1f283ece798_1_14"/>
          <p:cNvSpPr txBox="1"/>
          <p:nvPr/>
        </p:nvSpPr>
        <p:spPr>
          <a:xfrm>
            <a:off x="553475" y="1305525"/>
            <a:ext cx="5189700" cy="3147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terraform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source = "../../../modules/vpc"</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include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path = find_in_parent_folders()</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inputs =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vpc_cidr   = "10.0.0.0/16"</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vpc_name   = "development-vpc"</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aws_region = "us-east-1"</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p:txBody>
      </p:sp>
      <p:sp>
        <p:nvSpPr>
          <p:cNvPr id="1705" name="Google Shape;1705;g1f283ece798_1_14"/>
          <p:cNvSpPr txBox="1"/>
          <p:nvPr/>
        </p:nvSpPr>
        <p:spPr>
          <a:xfrm>
            <a:off x="507400" y="571550"/>
            <a:ext cx="250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terragrunt.hcl file for vpc for each </a:t>
            </a:r>
            <a:r>
              <a:rPr lang="en">
                <a:latin typeface="Times New Roman"/>
                <a:ea typeface="Times New Roman"/>
                <a:cs typeface="Times New Roman"/>
                <a:sym typeface="Times New Roman"/>
              </a:rPr>
              <a:t>environment</a:t>
            </a:r>
            <a:endParaRPr>
              <a:latin typeface="Times New Roman"/>
              <a:ea typeface="Times New Roman"/>
              <a:cs typeface="Times New Roman"/>
              <a:sym typeface="Times New Roman"/>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g1f283ece798_1_3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711" name="Google Shape;1711;g1f283ece798_1_3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Deploy In Multiple Environments</a:t>
            </a:r>
            <a:endParaRPr b="1" i="0" sz="1800" u="none" cap="none" strike="noStrike">
              <a:solidFill>
                <a:srgbClr val="0B5394"/>
              </a:solidFill>
              <a:latin typeface="Arial"/>
              <a:ea typeface="Arial"/>
              <a:cs typeface="Arial"/>
              <a:sym typeface="Arial"/>
            </a:endParaRPr>
          </a:p>
        </p:txBody>
      </p:sp>
      <p:cxnSp>
        <p:nvCxnSpPr>
          <p:cNvPr id="1712" name="Google Shape;1712;g1f283ece798_1_3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713" name="Google Shape;1713;g1f283ece798_1_36"/>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714" name="Google Shape;1714;g1f283ece798_1_36"/>
          <p:cNvPicPr preferRelativeResize="0"/>
          <p:nvPr/>
        </p:nvPicPr>
        <p:blipFill>
          <a:blip r:embed="rId4">
            <a:alphaModFix/>
          </a:blip>
          <a:stretch>
            <a:fillRect/>
          </a:stretch>
        </p:blipFill>
        <p:spPr>
          <a:xfrm>
            <a:off x="6575774" y="853875"/>
            <a:ext cx="2248975" cy="4050926"/>
          </a:xfrm>
          <a:prstGeom prst="rect">
            <a:avLst/>
          </a:prstGeom>
          <a:noFill/>
          <a:ln>
            <a:noFill/>
          </a:ln>
        </p:spPr>
      </p:pic>
      <p:sp>
        <p:nvSpPr>
          <p:cNvPr id="1715" name="Google Shape;1715;g1f283ece798_1_36"/>
          <p:cNvSpPr txBox="1"/>
          <p:nvPr/>
        </p:nvSpPr>
        <p:spPr>
          <a:xfrm>
            <a:off x="553475" y="1305525"/>
            <a:ext cx="5189700" cy="3655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terraform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source = "../../../modules/ec2"</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include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path = find_in_parent_folders()</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inputs =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aws_region    = "us-east-1"</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instance_type = "t2.medium"</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instance_ami  = "ami-052efd3df9dad4825"</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instance_name = "development-web-01"</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p:txBody>
      </p:sp>
      <p:sp>
        <p:nvSpPr>
          <p:cNvPr id="1716" name="Google Shape;1716;g1f283ece798_1_36"/>
          <p:cNvSpPr txBox="1"/>
          <p:nvPr/>
        </p:nvSpPr>
        <p:spPr>
          <a:xfrm>
            <a:off x="507400" y="571550"/>
            <a:ext cx="250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terragrunt.hcl file for ec2 for each environment</a:t>
            </a:r>
            <a:endParaRPr>
              <a:latin typeface="Times New Roman"/>
              <a:ea typeface="Times New Roman"/>
              <a:cs typeface="Times New Roman"/>
              <a:sym typeface="Times New Roman"/>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g1f283ece798_1_4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722" name="Google Shape;1722;g1f283ece798_1_4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Deploy In Multiple Environments</a:t>
            </a:r>
            <a:endParaRPr b="1" i="0" sz="1800" u="none" cap="none" strike="noStrike">
              <a:solidFill>
                <a:srgbClr val="0B5394"/>
              </a:solidFill>
              <a:latin typeface="Arial"/>
              <a:ea typeface="Arial"/>
              <a:cs typeface="Arial"/>
              <a:sym typeface="Arial"/>
            </a:endParaRPr>
          </a:p>
        </p:txBody>
      </p:sp>
      <p:cxnSp>
        <p:nvCxnSpPr>
          <p:cNvPr id="1723" name="Google Shape;1723;g1f283ece798_1_4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724" name="Google Shape;1724;g1f283ece798_1_47"/>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725" name="Google Shape;1725;g1f283ece798_1_47"/>
          <p:cNvPicPr preferRelativeResize="0"/>
          <p:nvPr/>
        </p:nvPicPr>
        <p:blipFill>
          <a:blip r:embed="rId4">
            <a:alphaModFix/>
          </a:blip>
          <a:stretch>
            <a:fillRect/>
          </a:stretch>
        </p:blipFill>
        <p:spPr>
          <a:xfrm>
            <a:off x="6575774" y="853875"/>
            <a:ext cx="2248975" cy="4050926"/>
          </a:xfrm>
          <a:prstGeom prst="rect">
            <a:avLst/>
          </a:prstGeom>
          <a:noFill/>
          <a:ln>
            <a:noFill/>
          </a:ln>
        </p:spPr>
      </p:pic>
      <p:sp>
        <p:nvSpPr>
          <p:cNvPr id="1726" name="Google Shape;1726;g1f283ece798_1_47"/>
          <p:cNvSpPr txBox="1"/>
          <p:nvPr/>
        </p:nvSpPr>
        <p:spPr>
          <a:xfrm>
            <a:off x="553475" y="1305525"/>
            <a:ext cx="5189700" cy="2893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terraform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source = "../../../modules/s3"</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include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path = find_in_parent_folders()</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inputs =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aws_region  = "us-east-1"</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bucket_name = "development-test-0005"</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p:txBody>
      </p:sp>
      <p:sp>
        <p:nvSpPr>
          <p:cNvPr id="1727" name="Google Shape;1727;g1f283ece798_1_47"/>
          <p:cNvSpPr txBox="1"/>
          <p:nvPr/>
        </p:nvSpPr>
        <p:spPr>
          <a:xfrm>
            <a:off x="507400" y="571550"/>
            <a:ext cx="250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terragrunt.hcl file for s3 for each environment</a:t>
            </a:r>
            <a:endParaRPr>
              <a:latin typeface="Times New Roman"/>
              <a:ea typeface="Times New Roman"/>
              <a:cs typeface="Times New Roman"/>
              <a:sym typeface="Times New Roman"/>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g1f283ece798_1_6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733" name="Google Shape;1733;g1f283ece798_1_6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Deploy In Multiple Environments</a:t>
            </a:r>
            <a:endParaRPr b="1" i="0" sz="1800" u="none" cap="none" strike="noStrike">
              <a:solidFill>
                <a:srgbClr val="0B5394"/>
              </a:solidFill>
              <a:latin typeface="Arial"/>
              <a:ea typeface="Arial"/>
              <a:cs typeface="Arial"/>
              <a:sym typeface="Arial"/>
            </a:endParaRPr>
          </a:p>
        </p:txBody>
      </p:sp>
      <p:cxnSp>
        <p:nvCxnSpPr>
          <p:cNvPr id="1734" name="Google Shape;1734;g1f283ece798_1_6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735" name="Google Shape;1735;g1f283ece798_1_62"/>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736" name="Google Shape;1736;g1f283ece798_1_62"/>
          <p:cNvPicPr preferRelativeResize="0"/>
          <p:nvPr/>
        </p:nvPicPr>
        <p:blipFill>
          <a:blip r:embed="rId4">
            <a:alphaModFix/>
          </a:blip>
          <a:stretch>
            <a:fillRect/>
          </a:stretch>
        </p:blipFill>
        <p:spPr>
          <a:xfrm>
            <a:off x="6575774" y="853875"/>
            <a:ext cx="2248975" cy="4050926"/>
          </a:xfrm>
          <a:prstGeom prst="rect">
            <a:avLst/>
          </a:prstGeom>
          <a:noFill/>
          <a:ln>
            <a:noFill/>
          </a:ln>
        </p:spPr>
      </p:pic>
      <p:sp>
        <p:nvSpPr>
          <p:cNvPr id="1737" name="Google Shape;1737;g1f283ece798_1_62"/>
          <p:cNvSpPr txBox="1"/>
          <p:nvPr/>
        </p:nvSpPr>
        <p:spPr>
          <a:xfrm>
            <a:off x="2582013" y="537850"/>
            <a:ext cx="3377700" cy="4417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terraform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source = "../../../terraform-library/rds-sg/"</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dependencies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paths =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"${get_terragrunt_dir()}/../vpc",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"${get_terragrunt_dir()}/../bastion-sg",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"${get_terragrunt_dir()}/../web-sg"</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Include all settings from the root terragrunt.hcl file</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include {</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  path = find_in_parent_folders()</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inputs = {</a:t>
            </a:r>
            <a:endParaRPr sz="1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    aws_region  = "us-east-1"</a:t>
            </a:r>
            <a:endParaRPr sz="1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p:txBody>
      </p:sp>
      <p:sp>
        <p:nvSpPr>
          <p:cNvPr id="1738" name="Google Shape;1738;g1f283ece798_1_62"/>
          <p:cNvSpPr txBox="1"/>
          <p:nvPr/>
        </p:nvSpPr>
        <p:spPr>
          <a:xfrm>
            <a:off x="192650" y="1170350"/>
            <a:ext cx="17733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terragrunt.hcl file for rds for each environment with some dependencies</a:t>
            </a: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00" name="Google Shape;200;p1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What is terraform?</a:t>
            </a:r>
            <a:endParaRPr b="1" i="0" sz="1800" u="none" cap="none" strike="noStrike">
              <a:solidFill>
                <a:srgbClr val="0B5394"/>
              </a:solidFill>
              <a:latin typeface="Arial"/>
              <a:ea typeface="Arial"/>
              <a:cs typeface="Arial"/>
              <a:sym typeface="Arial"/>
            </a:endParaRPr>
          </a:p>
        </p:txBody>
      </p:sp>
      <p:cxnSp>
        <p:nvCxnSpPr>
          <p:cNvPr id="201" name="Google Shape;201;p1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2" name="Google Shape;202;p17"/>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203" name="Google Shape;203;p17"/>
          <p:cNvSpPr txBox="1"/>
          <p:nvPr/>
        </p:nvSpPr>
        <p:spPr>
          <a:xfrm>
            <a:off x="467600" y="639325"/>
            <a:ext cx="5116500" cy="3871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900"/>
              </a:spcBef>
              <a:spcAft>
                <a:spcPts val="0"/>
              </a:spcAft>
              <a:buClr>
                <a:srgbClr val="000000"/>
              </a:buClr>
              <a:buSzPts val="1200"/>
              <a:buFont typeface="Arial"/>
              <a:buNone/>
            </a:pPr>
            <a:r>
              <a:rPr b="0" i="0" lang="en" sz="1200" u="none" cap="none" strike="noStrike">
                <a:solidFill>
                  <a:schemeClr val="dk1"/>
                </a:solidFill>
                <a:highlight>
                  <a:srgbClr val="FFFFFF"/>
                </a:highlight>
                <a:latin typeface="Times New Roman"/>
                <a:ea typeface="Times New Roman"/>
                <a:cs typeface="Times New Roman"/>
                <a:sym typeface="Times New Roman"/>
              </a:rPr>
              <a:t>Terraform is an IAC tool, used primarily by </a:t>
            </a:r>
            <a:r>
              <a:rPr b="1" i="1" lang="en" sz="1200" u="none" cap="none" strike="noStrike">
                <a:solidFill>
                  <a:schemeClr val="dk1"/>
                </a:solidFill>
                <a:highlight>
                  <a:srgbClr val="FFFFFF"/>
                </a:highlight>
                <a:latin typeface="Times New Roman"/>
                <a:ea typeface="Times New Roman"/>
                <a:cs typeface="Times New Roman"/>
                <a:sym typeface="Times New Roman"/>
              </a:rPr>
              <a:t>DevOps teams</a:t>
            </a:r>
            <a:r>
              <a:rPr b="0" i="0" lang="en" sz="1200" u="none" cap="none" strike="noStrike">
                <a:solidFill>
                  <a:schemeClr val="dk1"/>
                </a:solidFill>
                <a:highlight>
                  <a:srgbClr val="FFFFFF"/>
                </a:highlight>
                <a:latin typeface="Times New Roman"/>
                <a:ea typeface="Times New Roman"/>
                <a:cs typeface="Times New Roman"/>
                <a:sym typeface="Times New Roman"/>
              </a:rPr>
              <a:t> to automate various infrastructure tasks. The provisioning of cloud resources, for instance, is one of the main use cases of Terraform. It’s an open-source provisioning tool written in the </a:t>
            </a:r>
            <a:r>
              <a:rPr b="1" i="0" lang="en" sz="1200" u="none" cap="none" strike="noStrike">
                <a:solidFill>
                  <a:schemeClr val="dk1"/>
                </a:solidFill>
                <a:highlight>
                  <a:srgbClr val="FFFFFF"/>
                </a:highlight>
                <a:latin typeface="Times New Roman"/>
                <a:ea typeface="Times New Roman"/>
                <a:cs typeface="Times New Roman"/>
                <a:sym typeface="Times New Roman"/>
              </a:rPr>
              <a:t>Go</a:t>
            </a:r>
            <a:r>
              <a:rPr b="0" i="0" lang="en" sz="1200" u="none" cap="none" strike="noStrike">
                <a:solidFill>
                  <a:schemeClr val="dk1"/>
                </a:solidFill>
                <a:highlight>
                  <a:srgbClr val="FFFFFF"/>
                </a:highlight>
                <a:latin typeface="Times New Roman"/>
                <a:ea typeface="Times New Roman"/>
                <a:cs typeface="Times New Roman"/>
                <a:sym typeface="Times New Roman"/>
              </a:rPr>
              <a:t> language and created by </a:t>
            </a:r>
            <a:r>
              <a:rPr b="1" i="0" lang="en" sz="1200" u="none" cap="none" strike="noStrike">
                <a:solidFill>
                  <a:schemeClr val="dk1"/>
                </a:solidFill>
                <a:highlight>
                  <a:srgbClr val="FFFFFF"/>
                </a:highlight>
                <a:latin typeface="Times New Roman"/>
                <a:ea typeface="Times New Roman"/>
                <a:cs typeface="Times New Roman"/>
                <a:sym typeface="Times New Roman"/>
              </a:rPr>
              <a:t>HashiCorp</a:t>
            </a:r>
            <a:r>
              <a:rPr b="0" i="0" lang="en" sz="1200" u="none" cap="none" strike="noStrike">
                <a:solidFill>
                  <a:schemeClr val="dk1"/>
                </a:solidFill>
                <a:highlight>
                  <a:srgbClr val="FFFFFF"/>
                </a:highlight>
                <a:latin typeface="Times New Roman"/>
                <a:ea typeface="Times New Roman"/>
                <a:cs typeface="Times New Roman"/>
                <a:sym typeface="Times New Roman"/>
              </a:rPr>
              <a:t>.</a:t>
            </a:r>
            <a:endParaRPr b="0" i="0" sz="12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l">
              <a:lnSpc>
                <a:spcPct val="150000"/>
              </a:lnSpc>
              <a:spcBef>
                <a:spcPts val="1900"/>
              </a:spcBef>
              <a:spcAft>
                <a:spcPts val="0"/>
              </a:spcAft>
              <a:buClr>
                <a:srgbClr val="000000"/>
              </a:buClr>
              <a:buSzPts val="1200"/>
              <a:buFont typeface="Arial"/>
              <a:buNone/>
            </a:pPr>
            <a:r>
              <a:rPr b="0" i="0" lang="en" sz="1200" u="none" cap="none" strike="noStrike">
                <a:solidFill>
                  <a:schemeClr val="dk1"/>
                </a:solidFill>
                <a:highlight>
                  <a:srgbClr val="FFFFFF"/>
                </a:highlight>
                <a:latin typeface="Times New Roman"/>
                <a:ea typeface="Times New Roman"/>
                <a:cs typeface="Times New Roman"/>
                <a:sym typeface="Times New Roman"/>
              </a:rPr>
              <a:t>Terraform uses </a:t>
            </a:r>
            <a:r>
              <a:rPr b="1" i="0" lang="en" sz="1200" u="none" cap="none" strike="noStrike">
                <a:solidFill>
                  <a:schemeClr val="dk1"/>
                </a:solidFill>
                <a:highlight>
                  <a:srgbClr val="FFFFFF"/>
                </a:highlight>
                <a:latin typeface="Times New Roman"/>
                <a:ea typeface="Times New Roman"/>
                <a:cs typeface="Times New Roman"/>
                <a:sym typeface="Times New Roman"/>
              </a:rPr>
              <a:t>HCL</a:t>
            </a:r>
            <a:r>
              <a:rPr b="0" i="0" lang="en" sz="1200" u="none" cap="none" strike="noStrike">
                <a:solidFill>
                  <a:schemeClr val="dk1"/>
                </a:solidFill>
                <a:highlight>
                  <a:srgbClr val="FFFFFF"/>
                </a:highlight>
                <a:latin typeface="Times New Roman"/>
                <a:ea typeface="Times New Roman"/>
                <a:cs typeface="Times New Roman"/>
                <a:sym typeface="Times New Roman"/>
              </a:rPr>
              <a:t> language which stand for HashiCorp Configuration Language</a:t>
            </a:r>
            <a:endParaRPr b="0" i="0" sz="12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l">
              <a:lnSpc>
                <a:spcPct val="150000"/>
              </a:lnSpc>
              <a:spcBef>
                <a:spcPts val="1900"/>
              </a:spcBef>
              <a:spcAft>
                <a:spcPts val="0"/>
              </a:spcAft>
              <a:buClr>
                <a:srgbClr val="000000"/>
              </a:buClr>
              <a:buSzPts val="1200"/>
              <a:buFont typeface="Arial"/>
              <a:buNone/>
            </a:pPr>
            <a:r>
              <a:rPr b="0" i="0" lang="en" sz="1200" u="none" cap="none" strike="noStrike">
                <a:solidFill>
                  <a:schemeClr val="dk1"/>
                </a:solidFill>
                <a:highlight>
                  <a:srgbClr val="FFFFFF"/>
                </a:highlight>
                <a:latin typeface="Times New Roman"/>
                <a:ea typeface="Times New Roman"/>
                <a:cs typeface="Times New Roman"/>
                <a:sym typeface="Times New Roman"/>
              </a:rPr>
              <a:t>Terraform allows you to describe your complete infrastructure in the form of </a:t>
            </a:r>
            <a:r>
              <a:rPr b="1" i="0" lang="en" sz="1200" u="none" cap="none" strike="noStrike">
                <a:solidFill>
                  <a:schemeClr val="dk1"/>
                </a:solidFill>
                <a:highlight>
                  <a:srgbClr val="FFFFFF"/>
                </a:highlight>
                <a:latin typeface="Times New Roman"/>
                <a:ea typeface="Times New Roman"/>
                <a:cs typeface="Times New Roman"/>
                <a:sym typeface="Times New Roman"/>
              </a:rPr>
              <a:t>code</a:t>
            </a:r>
            <a:r>
              <a:rPr b="0" i="0" lang="en" sz="1200" u="none" cap="none" strike="noStrike">
                <a:solidFill>
                  <a:schemeClr val="dk1"/>
                </a:solidFill>
                <a:highlight>
                  <a:srgbClr val="FFFFFF"/>
                </a:highlight>
                <a:latin typeface="Times New Roman"/>
                <a:ea typeface="Times New Roman"/>
                <a:cs typeface="Times New Roman"/>
                <a:sym typeface="Times New Roman"/>
              </a:rPr>
              <a:t>. Even if your servers come from different providers such as AWS or Azure, Terraform helps you build and manage these resources in parallel across providers</a:t>
            </a:r>
            <a:endParaRPr b="0" i="0" sz="12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l">
              <a:lnSpc>
                <a:spcPct val="150000"/>
              </a:lnSpc>
              <a:spcBef>
                <a:spcPts val="1900"/>
              </a:spcBef>
              <a:spcAft>
                <a:spcPts val="0"/>
              </a:spcAft>
              <a:buClr>
                <a:srgbClr val="000000"/>
              </a:buClr>
              <a:buSzPts val="1200"/>
              <a:buFont typeface="Arial"/>
              <a:buNone/>
            </a:pPr>
            <a:r>
              <a:t/>
            </a:r>
            <a:endParaRPr b="0" i="0" sz="1200" u="none" cap="none" strike="noStrike">
              <a:solidFill>
                <a:schemeClr val="dk1"/>
              </a:solidFill>
              <a:highlight>
                <a:srgbClr val="FFFFFF"/>
              </a:highlight>
              <a:latin typeface="Times New Roman"/>
              <a:ea typeface="Times New Roman"/>
              <a:cs typeface="Times New Roman"/>
              <a:sym typeface="Times New Roman"/>
            </a:endParaRPr>
          </a:p>
        </p:txBody>
      </p:sp>
      <p:pic>
        <p:nvPicPr>
          <p:cNvPr id="204" name="Google Shape;204;p17"/>
          <p:cNvPicPr preferRelativeResize="0"/>
          <p:nvPr/>
        </p:nvPicPr>
        <p:blipFill rotWithShape="1">
          <a:blip r:embed="rId4">
            <a:alphaModFix/>
          </a:blip>
          <a:srcRect b="0" l="0" r="0" t="0"/>
          <a:stretch/>
        </p:blipFill>
        <p:spPr>
          <a:xfrm>
            <a:off x="6373575" y="2096563"/>
            <a:ext cx="1900749" cy="95037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2" name="Shape 1742"/>
        <p:cNvGrpSpPr/>
        <p:nvPr/>
      </p:nvGrpSpPr>
      <p:grpSpPr>
        <a:xfrm>
          <a:off x="0" y="0"/>
          <a:ext cx="0" cy="0"/>
          <a:chOff x="0" y="0"/>
          <a:chExt cx="0" cy="0"/>
        </a:xfrm>
      </p:grpSpPr>
      <p:sp>
        <p:nvSpPr>
          <p:cNvPr id="1743" name="Google Shape;1743;g20c29f65fb6_0_134"/>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744" name="Google Shape;1744;g20c29f65fb6_0_134"/>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745" name="Google Shape;1745;g20c29f65fb6_0_134"/>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746" name="Google Shape;1746;g20c29f65fb6_0_134"/>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 Terraform Projects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1747" name="Google Shape;1747;g20c29f65fb6_0_134"/>
          <p:cNvPicPr preferRelativeResize="0"/>
          <p:nvPr/>
        </p:nvPicPr>
        <p:blipFill rotWithShape="1">
          <a:blip r:embed="rId3">
            <a:alphaModFix/>
          </a:blip>
          <a:srcRect b="0" l="0" r="0" t="0"/>
          <a:stretch/>
        </p:blipFill>
        <p:spPr>
          <a:xfrm>
            <a:off x="7414200" y="4188000"/>
            <a:ext cx="1619100" cy="8095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g1c5b60f80b6_0_4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753" name="Google Shape;1753;g1c5b60f80b6_0_4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cxnSp>
        <p:nvCxnSpPr>
          <p:cNvPr id="1754" name="Google Shape;1754;g1c5b60f80b6_0_4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755" name="Google Shape;1755;g1c5b60f80b6_0_49"/>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756" name="Google Shape;1756;g1c5b60f80b6_0_49"/>
          <p:cNvPicPr preferRelativeResize="0"/>
          <p:nvPr/>
        </p:nvPicPr>
        <p:blipFill rotWithShape="1">
          <a:blip r:embed="rId4">
            <a:alphaModFix/>
          </a:blip>
          <a:srcRect b="0" l="0" r="0" t="0"/>
          <a:stretch/>
        </p:blipFill>
        <p:spPr>
          <a:xfrm>
            <a:off x="412600" y="976275"/>
            <a:ext cx="5084826" cy="3905092"/>
          </a:xfrm>
          <a:prstGeom prst="rect">
            <a:avLst/>
          </a:prstGeom>
          <a:noFill/>
          <a:ln>
            <a:noFill/>
          </a:ln>
        </p:spPr>
      </p:pic>
      <p:sp>
        <p:nvSpPr>
          <p:cNvPr id="1757" name="Google Shape;1757;g1c5b60f80b6_0_49"/>
          <p:cNvSpPr txBox="1"/>
          <p:nvPr/>
        </p:nvSpPr>
        <p:spPr>
          <a:xfrm>
            <a:off x="5789125" y="1435725"/>
            <a:ext cx="2863500" cy="29862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an AMI user for authentication through AWS API</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Purchase a domain in route 53</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an s3 bucket for Terraform state file</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 DynamoDB table to lock  the state file</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g20c29f65fb6_0_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763" name="Google Shape;1763;g20c29f65fb6_0_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cxnSp>
        <p:nvCxnSpPr>
          <p:cNvPr id="1764" name="Google Shape;1764;g20c29f65fb6_0_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765" name="Google Shape;1765;g20c29f65fb6_0_2"/>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766" name="Google Shape;1766;g20c29f65fb6_0_2"/>
          <p:cNvPicPr preferRelativeResize="0"/>
          <p:nvPr/>
        </p:nvPicPr>
        <p:blipFill rotWithShape="1">
          <a:blip r:embed="rId4">
            <a:alphaModFix/>
          </a:blip>
          <a:srcRect b="0" l="0" r="0" t="0"/>
          <a:stretch/>
        </p:blipFill>
        <p:spPr>
          <a:xfrm>
            <a:off x="412600" y="976275"/>
            <a:ext cx="5084826" cy="3905092"/>
          </a:xfrm>
          <a:prstGeom prst="rect">
            <a:avLst/>
          </a:prstGeom>
          <a:noFill/>
          <a:ln>
            <a:noFill/>
          </a:ln>
        </p:spPr>
      </p:pic>
      <p:sp>
        <p:nvSpPr>
          <p:cNvPr id="1767" name="Google Shape;1767;g20c29f65fb6_0_2"/>
          <p:cNvSpPr txBox="1"/>
          <p:nvPr/>
        </p:nvSpPr>
        <p:spPr>
          <a:xfrm>
            <a:off x="5789125" y="1435725"/>
            <a:ext cx="2863500" cy="266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Create a VPC with the following:</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Public Subnets for load balancers, bastion host servers, and EKS control plane</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private Subnets for the Database </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private Subnets for Kubernetes nodes group</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g1c5b60f80b6_1_2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773" name="Google Shape;1773;g1c5b60f80b6_1_2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774" name="Google Shape;1774;g1c5b60f80b6_1_26"/>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775" name="Google Shape;1775;g1c5b60f80b6_1_26"/>
          <p:cNvSpPr txBox="1"/>
          <p:nvPr/>
        </p:nvSpPr>
        <p:spPr>
          <a:xfrm>
            <a:off x="5958000" y="1075250"/>
            <a:ext cx="2863500" cy="36327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 bastion host server security group</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 security group for web servers</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 bastion host server in the public subnets</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an EC2 in the private subnet and test if we can connect to it through through the bastion host in the public subnet</a:t>
            </a:r>
            <a:endParaRPr>
              <a:latin typeface="Times New Roman"/>
              <a:ea typeface="Times New Roman"/>
              <a:cs typeface="Times New Roman"/>
              <a:sym typeface="Times New Roman"/>
            </a:endParaRPr>
          </a:p>
        </p:txBody>
      </p:sp>
      <p:pic>
        <p:nvPicPr>
          <p:cNvPr id="1776" name="Google Shape;1776;g1c5b60f80b6_1_26"/>
          <p:cNvPicPr preferRelativeResize="0"/>
          <p:nvPr/>
        </p:nvPicPr>
        <p:blipFill rotWithShape="1">
          <a:blip r:embed="rId4">
            <a:alphaModFix/>
          </a:blip>
          <a:srcRect b="0" l="2629" r="0" t="0"/>
          <a:stretch/>
        </p:blipFill>
        <p:spPr>
          <a:xfrm>
            <a:off x="223600" y="891150"/>
            <a:ext cx="5626101" cy="3908925"/>
          </a:xfrm>
          <a:prstGeom prst="rect">
            <a:avLst/>
          </a:prstGeom>
          <a:noFill/>
          <a:ln>
            <a:noFill/>
          </a:ln>
        </p:spPr>
      </p:pic>
      <p:sp>
        <p:nvSpPr>
          <p:cNvPr id="1777" name="Google Shape;1777;g1c5b60f80b6_1_2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g20c29f65fb6_0_10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783" name="Google Shape;1783;g20c29f65fb6_0_10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784" name="Google Shape;1784;g20c29f65fb6_0_10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785" name="Google Shape;1785;g20c29f65fb6_0_103"/>
          <p:cNvSpPr txBox="1"/>
          <p:nvPr/>
        </p:nvSpPr>
        <p:spPr>
          <a:xfrm>
            <a:off x="5996425" y="1781525"/>
            <a:ext cx="2863500" cy="23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Create an ALB (application load balancer)</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an ALB security</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an ALB in the public Subnets</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ALB target groups</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Register EC2 as target groups</a:t>
            </a:r>
            <a:endParaRPr>
              <a:latin typeface="Times New Roman"/>
              <a:ea typeface="Times New Roman"/>
              <a:cs typeface="Times New Roman"/>
              <a:sym typeface="Times New Roman"/>
            </a:endParaRPr>
          </a:p>
        </p:txBody>
      </p:sp>
      <p:pic>
        <p:nvPicPr>
          <p:cNvPr id="1786" name="Google Shape;1786;g20c29f65fb6_0_103"/>
          <p:cNvPicPr preferRelativeResize="0"/>
          <p:nvPr/>
        </p:nvPicPr>
        <p:blipFill rotWithShape="1">
          <a:blip r:embed="rId4">
            <a:alphaModFix/>
          </a:blip>
          <a:srcRect b="0" l="2629" r="0" t="0"/>
          <a:stretch/>
        </p:blipFill>
        <p:spPr>
          <a:xfrm>
            <a:off x="223600" y="891150"/>
            <a:ext cx="5626101" cy="3908925"/>
          </a:xfrm>
          <a:prstGeom prst="rect">
            <a:avLst/>
          </a:prstGeom>
          <a:noFill/>
          <a:ln>
            <a:noFill/>
          </a:ln>
        </p:spPr>
      </p:pic>
      <p:sp>
        <p:nvSpPr>
          <p:cNvPr id="1787" name="Google Shape;1787;g20c29f65fb6_0_10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g20c29f65fb6_0_11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793" name="Google Shape;1793;g20c29f65fb6_0_11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794" name="Google Shape;1794;g20c29f65fb6_0_114"/>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795" name="Google Shape;1795;g20c29f65fb6_0_114"/>
          <p:cNvSpPr txBox="1"/>
          <p:nvPr/>
        </p:nvSpPr>
        <p:spPr>
          <a:xfrm>
            <a:off x="5988750" y="1029263"/>
            <a:ext cx="2863500" cy="3632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Create an ALB (application load balancer)</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an SSL certificate and attach it to the load balancer</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the ALB CNAME record in Route 53</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Host a website in all EC2 behind the load balancer</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solidFill>
                  <a:schemeClr val="dk1"/>
                </a:solidFill>
                <a:latin typeface="Times New Roman"/>
                <a:ea typeface="Times New Roman"/>
                <a:cs typeface="Times New Roman"/>
                <a:sym typeface="Times New Roman"/>
              </a:rPr>
              <a:t>Route HTTP traffic to HTTPS</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Access the website through HTTPS on the browser</a:t>
            </a:r>
            <a:endParaRPr>
              <a:latin typeface="Times New Roman"/>
              <a:ea typeface="Times New Roman"/>
              <a:cs typeface="Times New Roman"/>
              <a:sym typeface="Times New Roman"/>
            </a:endParaRPr>
          </a:p>
        </p:txBody>
      </p:sp>
      <p:pic>
        <p:nvPicPr>
          <p:cNvPr id="1796" name="Google Shape;1796;g20c29f65fb6_0_114"/>
          <p:cNvPicPr preferRelativeResize="0"/>
          <p:nvPr/>
        </p:nvPicPr>
        <p:blipFill rotWithShape="1">
          <a:blip r:embed="rId4">
            <a:alphaModFix/>
          </a:blip>
          <a:srcRect b="0" l="2629" r="0" t="0"/>
          <a:stretch/>
        </p:blipFill>
        <p:spPr>
          <a:xfrm>
            <a:off x="223600" y="891150"/>
            <a:ext cx="5626101" cy="3908925"/>
          </a:xfrm>
          <a:prstGeom prst="rect">
            <a:avLst/>
          </a:prstGeom>
          <a:noFill/>
          <a:ln>
            <a:noFill/>
          </a:ln>
        </p:spPr>
      </p:pic>
      <p:sp>
        <p:nvSpPr>
          <p:cNvPr id="1797" name="Google Shape;1797;g20c29f65fb6_0_11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g20c29f65fb6_0_3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803" name="Google Shape;1803;g20c29f65fb6_0_3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804" name="Google Shape;1804;g20c29f65fb6_0_3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805" name="Google Shape;1805;g20c29f65fb6_0_33"/>
          <p:cNvSpPr txBox="1"/>
          <p:nvPr/>
        </p:nvSpPr>
        <p:spPr>
          <a:xfrm>
            <a:off x="5996375" y="1589600"/>
            <a:ext cx="2863500" cy="23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Create databases</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Install MySQL and Postgres client on the bastion host</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 security group for MySQL, Postgre, and aurora Postgres cluster</a:t>
            </a:r>
            <a:endParaRPr>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a:latin typeface="Times New Roman"/>
              <a:ea typeface="Times New Roman"/>
              <a:cs typeface="Times New Roman"/>
              <a:sym typeface="Times New Roman"/>
            </a:endParaRPr>
          </a:p>
        </p:txBody>
      </p:sp>
      <p:pic>
        <p:nvPicPr>
          <p:cNvPr id="1806" name="Google Shape;1806;g20c29f65fb6_0_33"/>
          <p:cNvPicPr preferRelativeResize="0"/>
          <p:nvPr/>
        </p:nvPicPr>
        <p:blipFill rotWithShape="1">
          <a:blip r:embed="rId4">
            <a:alphaModFix/>
          </a:blip>
          <a:srcRect b="0" l="2629" r="0" t="0"/>
          <a:stretch/>
        </p:blipFill>
        <p:spPr>
          <a:xfrm>
            <a:off x="223600" y="891150"/>
            <a:ext cx="5626101" cy="3908925"/>
          </a:xfrm>
          <a:prstGeom prst="rect">
            <a:avLst/>
          </a:prstGeom>
          <a:noFill/>
          <a:ln>
            <a:noFill/>
          </a:ln>
        </p:spPr>
      </p:pic>
      <p:sp>
        <p:nvSpPr>
          <p:cNvPr id="1807" name="Google Shape;1807;g20c29f65fb6_0_3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g20c29f65fb6_0_4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813" name="Google Shape;1813;g20c29f65fb6_0_4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814" name="Google Shape;1814;g20c29f65fb6_0_4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815" name="Google Shape;1815;g20c29f65fb6_0_43"/>
          <p:cNvSpPr txBox="1"/>
          <p:nvPr/>
        </p:nvSpPr>
        <p:spPr>
          <a:xfrm>
            <a:off x="6065475" y="1589600"/>
            <a:ext cx="2863500" cy="266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Create databases</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Launch a </a:t>
            </a:r>
            <a:r>
              <a:rPr b="1" lang="en">
                <a:latin typeface="Times New Roman"/>
                <a:ea typeface="Times New Roman"/>
                <a:cs typeface="Times New Roman"/>
                <a:sym typeface="Times New Roman"/>
              </a:rPr>
              <a:t>MySQL</a:t>
            </a:r>
            <a:r>
              <a:rPr lang="en">
                <a:latin typeface="Times New Roman"/>
                <a:ea typeface="Times New Roman"/>
                <a:cs typeface="Times New Roman"/>
                <a:sym typeface="Times New Roman"/>
              </a:rPr>
              <a:t> database on the database’s private subnets and connect from the bastion host server using the endpoint</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Store database passwords In in AWS parameters store or secret manager</a:t>
            </a:r>
            <a:endParaRPr>
              <a:latin typeface="Times New Roman"/>
              <a:ea typeface="Times New Roman"/>
              <a:cs typeface="Times New Roman"/>
              <a:sym typeface="Times New Roman"/>
            </a:endParaRPr>
          </a:p>
        </p:txBody>
      </p:sp>
      <p:pic>
        <p:nvPicPr>
          <p:cNvPr id="1816" name="Google Shape;1816;g20c29f65fb6_0_43"/>
          <p:cNvPicPr preferRelativeResize="0"/>
          <p:nvPr/>
        </p:nvPicPr>
        <p:blipFill rotWithShape="1">
          <a:blip r:embed="rId4">
            <a:alphaModFix/>
          </a:blip>
          <a:srcRect b="0" l="2629" r="0" t="0"/>
          <a:stretch/>
        </p:blipFill>
        <p:spPr>
          <a:xfrm>
            <a:off x="223600" y="891150"/>
            <a:ext cx="5626101" cy="3908925"/>
          </a:xfrm>
          <a:prstGeom prst="rect">
            <a:avLst/>
          </a:prstGeom>
          <a:noFill/>
          <a:ln>
            <a:noFill/>
          </a:ln>
        </p:spPr>
      </p:pic>
      <p:sp>
        <p:nvSpPr>
          <p:cNvPr id="1817" name="Google Shape;1817;g20c29f65fb6_0_4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g20c29f65fb6_0_5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823" name="Google Shape;1823;g20c29f65fb6_0_5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824" name="Google Shape;1824;g20c29f65fb6_0_5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825" name="Google Shape;1825;g20c29f65fb6_0_53"/>
          <p:cNvSpPr txBox="1"/>
          <p:nvPr/>
        </p:nvSpPr>
        <p:spPr>
          <a:xfrm>
            <a:off x="5996400" y="1589600"/>
            <a:ext cx="2863500" cy="266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Create databases</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Launch a </a:t>
            </a:r>
            <a:r>
              <a:rPr b="1" lang="en">
                <a:latin typeface="Times New Roman"/>
                <a:ea typeface="Times New Roman"/>
                <a:cs typeface="Times New Roman"/>
                <a:sym typeface="Times New Roman"/>
              </a:rPr>
              <a:t>Postgres</a:t>
            </a:r>
            <a:r>
              <a:rPr lang="en">
                <a:latin typeface="Times New Roman"/>
                <a:ea typeface="Times New Roman"/>
                <a:cs typeface="Times New Roman"/>
                <a:sym typeface="Times New Roman"/>
              </a:rPr>
              <a:t> database on the database's private subnets and connect from the bastion host server using the endpoint</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Store database passwords In in AWS parameters store or secret manager</a:t>
            </a:r>
            <a:endParaRPr>
              <a:latin typeface="Times New Roman"/>
              <a:ea typeface="Times New Roman"/>
              <a:cs typeface="Times New Roman"/>
              <a:sym typeface="Times New Roman"/>
            </a:endParaRPr>
          </a:p>
        </p:txBody>
      </p:sp>
      <p:pic>
        <p:nvPicPr>
          <p:cNvPr id="1826" name="Google Shape;1826;g20c29f65fb6_0_53"/>
          <p:cNvPicPr preferRelativeResize="0"/>
          <p:nvPr/>
        </p:nvPicPr>
        <p:blipFill rotWithShape="1">
          <a:blip r:embed="rId4">
            <a:alphaModFix/>
          </a:blip>
          <a:srcRect b="0" l="2629" r="0" t="0"/>
          <a:stretch/>
        </p:blipFill>
        <p:spPr>
          <a:xfrm>
            <a:off x="223600" y="891150"/>
            <a:ext cx="5626101" cy="3908925"/>
          </a:xfrm>
          <a:prstGeom prst="rect">
            <a:avLst/>
          </a:prstGeom>
          <a:noFill/>
          <a:ln>
            <a:noFill/>
          </a:ln>
        </p:spPr>
      </p:pic>
      <p:sp>
        <p:nvSpPr>
          <p:cNvPr id="1827" name="Google Shape;1827;g20c29f65fb6_0_5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1" name="Shape 1831"/>
        <p:cNvGrpSpPr/>
        <p:nvPr/>
      </p:nvGrpSpPr>
      <p:grpSpPr>
        <a:xfrm>
          <a:off x="0" y="0"/>
          <a:ext cx="0" cy="0"/>
          <a:chOff x="0" y="0"/>
          <a:chExt cx="0" cy="0"/>
        </a:xfrm>
      </p:grpSpPr>
      <p:sp>
        <p:nvSpPr>
          <p:cNvPr id="1832" name="Google Shape;1832;g20c29f65fb6_0_6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833" name="Google Shape;1833;g20c29f65fb6_0_6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834" name="Google Shape;1834;g20c29f65fb6_0_6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835" name="Google Shape;1835;g20c29f65fb6_0_63"/>
          <p:cNvSpPr txBox="1"/>
          <p:nvPr/>
        </p:nvSpPr>
        <p:spPr>
          <a:xfrm>
            <a:off x="5988700" y="1589600"/>
            <a:ext cx="2863500" cy="2986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Create databases</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Launch an </a:t>
            </a:r>
            <a:r>
              <a:rPr b="1" lang="en">
                <a:latin typeface="Times New Roman"/>
                <a:ea typeface="Times New Roman"/>
                <a:cs typeface="Times New Roman"/>
                <a:sym typeface="Times New Roman"/>
              </a:rPr>
              <a:t>aurora Postgres</a:t>
            </a:r>
            <a:r>
              <a:rPr lang="en">
                <a:latin typeface="Times New Roman"/>
                <a:ea typeface="Times New Roman"/>
                <a:cs typeface="Times New Roman"/>
                <a:sym typeface="Times New Roman"/>
              </a:rPr>
              <a:t> cluster database on the database’s private subnets and connect from the bastion host server using the endpoint</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Store database passwords In in AWS parameters store or secret manager</a:t>
            </a:r>
            <a:endParaRPr>
              <a:latin typeface="Times New Roman"/>
              <a:ea typeface="Times New Roman"/>
              <a:cs typeface="Times New Roman"/>
              <a:sym typeface="Times New Roman"/>
            </a:endParaRPr>
          </a:p>
        </p:txBody>
      </p:sp>
      <p:pic>
        <p:nvPicPr>
          <p:cNvPr id="1836" name="Google Shape;1836;g20c29f65fb6_0_63"/>
          <p:cNvPicPr preferRelativeResize="0"/>
          <p:nvPr/>
        </p:nvPicPr>
        <p:blipFill rotWithShape="1">
          <a:blip r:embed="rId4">
            <a:alphaModFix/>
          </a:blip>
          <a:srcRect b="0" l="2629" r="0" t="0"/>
          <a:stretch/>
        </p:blipFill>
        <p:spPr>
          <a:xfrm>
            <a:off x="223600" y="891150"/>
            <a:ext cx="5626101" cy="3908925"/>
          </a:xfrm>
          <a:prstGeom prst="rect">
            <a:avLst/>
          </a:prstGeom>
          <a:noFill/>
          <a:ln>
            <a:noFill/>
          </a:ln>
        </p:spPr>
      </p:pic>
      <p:sp>
        <p:nvSpPr>
          <p:cNvPr id="1837" name="Google Shape;1837;g20c29f65fb6_0_6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10" name="Google Shape;210;p1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What is AWS CloudFormation?</a:t>
            </a:r>
            <a:endParaRPr b="1" i="0" sz="1800" u="none" cap="none" strike="noStrike">
              <a:solidFill>
                <a:srgbClr val="0B5394"/>
              </a:solidFill>
              <a:latin typeface="Arial"/>
              <a:ea typeface="Arial"/>
              <a:cs typeface="Arial"/>
              <a:sym typeface="Arial"/>
            </a:endParaRPr>
          </a:p>
        </p:txBody>
      </p:sp>
      <p:cxnSp>
        <p:nvCxnSpPr>
          <p:cNvPr id="211" name="Google Shape;211;p1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2" name="Google Shape;212;p18"/>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213" name="Google Shape;213;p18"/>
          <p:cNvSpPr txBox="1"/>
          <p:nvPr/>
        </p:nvSpPr>
        <p:spPr>
          <a:xfrm>
            <a:off x="447275" y="853875"/>
            <a:ext cx="5895600" cy="1998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900"/>
              </a:spcBef>
              <a:spcAft>
                <a:spcPts val="0"/>
              </a:spcAft>
              <a:buClr>
                <a:srgbClr val="000000"/>
              </a:buClr>
              <a:buSzPts val="1200"/>
              <a:buFont typeface="Arial"/>
              <a:buNone/>
            </a:pPr>
            <a:r>
              <a:rPr b="0" i="0" lang="en" sz="1200" u="none" cap="none" strike="noStrike">
                <a:solidFill>
                  <a:schemeClr val="dk1"/>
                </a:solidFill>
                <a:highlight>
                  <a:srgbClr val="FFFFFF"/>
                </a:highlight>
                <a:latin typeface="Times New Roman"/>
                <a:ea typeface="Times New Roman"/>
                <a:cs typeface="Times New Roman"/>
                <a:sym typeface="Times New Roman"/>
              </a:rPr>
              <a:t>CloudFormation is an infrastructure service create by AWS.  AWS CloudFormation provides users with a simple way to create and manage a collection of Amazon Web Services (AWS) resources by provisioning and updating them in a predictable way. AWS CloudFormation enables you to manage your complete infrastructure or AWS resources in a text file.</a:t>
            </a:r>
            <a:endParaRPr b="0" i="0" sz="12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l">
              <a:lnSpc>
                <a:spcPct val="150000"/>
              </a:lnSpc>
              <a:spcBef>
                <a:spcPts val="1900"/>
              </a:spcBef>
              <a:spcAft>
                <a:spcPts val="0"/>
              </a:spcAft>
              <a:buClr>
                <a:srgbClr val="000000"/>
              </a:buClr>
              <a:buSzPts val="1200"/>
              <a:buFont typeface="Arial"/>
              <a:buNone/>
            </a:pPr>
            <a:r>
              <a:rPr b="1" i="0" lang="en" sz="1200" u="none" cap="none" strike="noStrike">
                <a:solidFill>
                  <a:schemeClr val="dk1"/>
                </a:solidFill>
                <a:highlight>
                  <a:srgbClr val="FFFFFF"/>
                </a:highlight>
                <a:latin typeface="Times New Roman"/>
                <a:ea typeface="Times New Roman"/>
                <a:cs typeface="Times New Roman"/>
                <a:sym typeface="Times New Roman"/>
              </a:rPr>
              <a:t>JSON / YAML </a:t>
            </a:r>
            <a:r>
              <a:rPr b="0" i="0" lang="en" sz="1200" u="none" cap="none" strike="noStrike">
                <a:solidFill>
                  <a:schemeClr val="dk1"/>
                </a:solidFill>
                <a:highlight>
                  <a:srgbClr val="FFFFFF"/>
                </a:highlight>
                <a:latin typeface="Times New Roman"/>
                <a:ea typeface="Times New Roman"/>
                <a:cs typeface="Times New Roman"/>
                <a:sym typeface="Times New Roman"/>
              </a:rPr>
              <a:t>-Templates can be defined using JSON or YAML. It’s generally best practice to use YAML to define these templates for readability and maintainability purposes</a:t>
            </a:r>
            <a:endParaRPr b="0" i="0" sz="1200" u="none" cap="none" strike="noStrike">
              <a:solidFill>
                <a:schemeClr val="dk1"/>
              </a:solidFill>
              <a:highlight>
                <a:srgbClr val="FFFFFF"/>
              </a:highlight>
              <a:latin typeface="Times New Roman"/>
              <a:ea typeface="Times New Roman"/>
              <a:cs typeface="Times New Roman"/>
              <a:sym typeface="Times New Roman"/>
            </a:endParaRPr>
          </a:p>
        </p:txBody>
      </p:sp>
      <p:pic>
        <p:nvPicPr>
          <p:cNvPr id="214" name="Google Shape;214;p18"/>
          <p:cNvPicPr preferRelativeResize="0"/>
          <p:nvPr/>
        </p:nvPicPr>
        <p:blipFill rotWithShape="1">
          <a:blip r:embed="rId4">
            <a:alphaModFix/>
          </a:blip>
          <a:srcRect b="5623" l="30181" r="30129" t="8649"/>
          <a:stretch/>
        </p:blipFill>
        <p:spPr>
          <a:xfrm>
            <a:off x="6971775" y="1778900"/>
            <a:ext cx="1436626" cy="1774676"/>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g20c29f65fb6_0_7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843" name="Google Shape;1843;g20c29f65fb6_0_7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844" name="Google Shape;1844;g20c29f65fb6_0_7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845" name="Google Shape;1845;g20c29f65fb6_0_73"/>
          <p:cNvSpPr txBox="1"/>
          <p:nvPr/>
        </p:nvSpPr>
        <p:spPr>
          <a:xfrm>
            <a:off x="6011725" y="1604950"/>
            <a:ext cx="28635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Create databases</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MySQL database CNAME records in route 53 and connect from the bastion host server using the DNS</a:t>
            </a:r>
            <a:endParaRPr>
              <a:latin typeface="Times New Roman"/>
              <a:ea typeface="Times New Roman"/>
              <a:cs typeface="Times New Roman"/>
              <a:sym typeface="Times New Roman"/>
            </a:endParaRPr>
          </a:p>
        </p:txBody>
      </p:sp>
      <p:pic>
        <p:nvPicPr>
          <p:cNvPr id="1846" name="Google Shape;1846;g20c29f65fb6_0_73"/>
          <p:cNvPicPr preferRelativeResize="0"/>
          <p:nvPr/>
        </p:nvPicPr>
        <p:blipFill rotWithShape="1">
          <a:blip r:embed="rId4">
            <a:alphaModFix/>
          </a:blip>
          <a:srcRect b="0" l="2629" r="0" t="0"/>
          <a:stretch/>
        </p:blipFill>
        <p:spPr>
          <a:xfrm>
            <a:off x="223600" y="891150"/>
            <a:ext cx="5626101" cy="3908925"/>
          </a:xfrm>
          <a:prstGeom prst="rect">
            <a:avLst/>
          </a:prstGeom>
          <a:noFill/>
          <a:ln>
            <a:noFill/>
          </a:ln>
        </p:spPr>
      </p:pic>
      <p:sp>
        <p:nvSpPr>
          <p:cNvPr id="1847" name="Google Shape;1847;g20c29f65fb6_0_7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g20c29f65fb6_0_8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853" name="Google Shape;1853;g20c29f65fb6_0_8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854" name="Google Shape;1854;g20c29f65fb6_0_8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855" name="Google Shape;1855;g20c29f65fb6_0_83"/>
          <p:cNvSpPr txBox="1"/>
          <p:nvPr/>
        </p:nvSpPr>
        <p:spPr>
          <a:xfrm>
            <a:off x="6073150" y="1574250"/>
            <a:ext cx="28635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Create databases</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Postgres database CNAME records in route 53 and connect from the bastion host server using the DNS</a:t>
            </a:r>
            <a:endParaRPr>
              <a:latin typeface="Times New Roman"/>
              <a:ea typeface="Times New Roman"/>
              <a:cs typeface="Times New Roman"/>
              <a:sym typeface="Times New Roman"/>
            </a:endParaRPr>
          </a:p>
        </p:txBody>
      </p:sp>
      <p:pic>
        <p:nvPicPr>
          <p:cNvPr id="1856" name="Google Shape;1856;g20c29f65fb6_0_83"/>
          <p:cNvPicPr preferRelativeResize="0"/>
          <p:nvPr/>
        </p:nvPicPr>
        <p:blipFill rotWithShape="1">
          <a:blip r:embed="rId4">
            <a:alphaModFix/>
          </a:blip>
          <a:srcRect b="0" l="2629" r="0" t="0"/>
          <a:stretch/>
        </p:blipFill>
        <p:spPr>
          <a:xfrm>
            <a:off x="223600" y="891150"/>
            <a:ext cx="5626101" cy="3908925"/>
          </a:xfrm>
          <a:prstGeom prst="rect">
            <a:avLst/>
          </a:prstGeom>
          <a:noFill/>
          <a:ln>
            <a:noFill/>
          </a:ln>
        </p:spPr>
      </p:pic>
      <p:sp>
        <p:nvSpPr>
          <p:cNvPr id="1857" name="Google Shape;1857;g20c29f65fb6_0_8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g20c29f65fb6_0_9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863" name="Google Shape;1863;g20c29f65fb6_0_9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864" name="Google Shape;1864;g20c29f65fb6_0_9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865" name="Google Shape;1865;g20c29f65fb6_0_93"/>
          <p:cNvSpPr txBox="1"/>
          <p:nvPr/>
        </p:nvSpPr>
        <p:spPr>
          <a:xfrm>
            <a:off x="6073150" y="1563600"/>
            <a:ext cx="28635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Create databases</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aurora Postgres cluster database CNAME records in route 53 and connect from the bastion host server using the DNS</a:t>
            </a:r>
            <a:endParaRPr>
              <a:latin typeface="Times New Roman"/>
              <a:ea typeface="Times New Roman"/>
              <a:cs typeface="Times New Roman"/>
              <a:sym typeface="Times New Roman"/>
            </a:endParaRPr>
          </a:p>
        </p:txBody>
      </p:sp>
      <p:pic>
        <p:nvPicPr>
          <p:cNvPr id="1866" name="Google Shape;1866;g20c29f65fb6_0_93"/>
          <p:cNvPicPr preferRelativeResize="0"/>
          <p:nvPr/>
        </p:nvPicPr>
        <p:blipFill rotWithShape="1">
          <a:blip r:embed="rId4">
            <a:alphaModFix/>
          </a:blip>
          <a:srcRect b="0" l="2629" r="0" t="0"/>
          <a:stretch/>
        </p:blipFill>
        <p:spPr>
          <a:xfrm>
            <a:off x="223600" y="891150"/>
            <a:ext cx="5626101" cy="3908925"/>
          </a:xfrm>
          <a:prstGeom prst="rect">
            <a:avLst/>
          </a:prstGeom>
          <a:noFill/>
          <a:ln>
            <a:noFill/>
          </a:ln>
        </p:spPr>
      </p:pic>
      <p:sp>
        <p:nvSpPr>
          <p:cNvPr id="1867" name="Google Shape;1867;g20c29f65fb6_0_9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g1f2950a2708_0_5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873" name="Google Shape;1873;g1f2950a2708_0_5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Review EKS Deployment Mode</a:t>
            </a:r>
            <a:endParaRPr b="1" i="0" sz="1800" u="none" cap="none" strike="noStrike">
              <a:solidFill>
                <a:srgbClr val="0B5394"/>
              </a:solidFill>
              <a:latin typeface="Arial"/>
              <a:ea typeface="Arial"/>
              <a:cs typeface="Arial"/>
              <a:sym typeface="Arial"/>
            </a:endParaRPr>
          </a:p>
        </p:txBody>
      </p:sp>
      <p:cxnSp>
        <p:nvCxnSpPr>
          <p:cNvPr id="1874" name="Google Shape;1874;g1f2950a2708_0_5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875" name="Google Shape;1875;g1f2950a2708_0_57"/>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876" name="Google Shape;1876;g1f2950a2708_0_57"/>
          <p:cNvPicPr preferRelativeResize="0"/>
          <p:nvPr/>
        </p:nvPicPr>
        <p:blipFill rotWithShape="1">
          <a:blip r:embed="rId4">
            <a:alphaModFix/>
          </a:blip>
          <a:srcRect b="0" l="0" r="0" t="0"/>
          <a:stretch/>
        </p:blipFill>
        <p:spPr>
          <a:xfrm>
            <a:off x="283525" y="1147100"/>
            <a:ext cx="7744349" cy="3542549"/>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g1c5b60f80b6_0_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882" name="Google Shape;1882;g1c5b60f80b6_0_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883" name="Google Shape;1883;g1c5b60f80b6_0_0"/>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884" name="Google Shape;1884;g1c5b60f80b6_0_0"/>
          <p:cNvPicPr preferRelativeResize="0"/>
          <p:nvPr/>
        </p:nvPicPr>
        <p:blipFill rotWithShape="1">
          <a:blip r:embed="rId4">
            <a:alphaModFix/>
          </a:blip>
          <a:srcRect b="0" l="0" r="0" t="7518"/>
          <a:stretch/>
        </p:blipFill>
        <p:spPr>
          <a:xfrm>
            <a:off x="278150" y="654975"/>
            <a:ext cx="4666500" cy="4120400"/>
          </a:xfrm>
          <a:prstGeom prst="rect">
            <a:avLst/>
          </a:prstGeom>
          <a:noFill/>
          <a:ln>
            <a:noFill/>
          </a:ln>
        </p:spPr>
      </p:pic>
      <p:sp>
        <p:nvSpPr>
          <p:cNvPr id="1885" name="Google Shape;1885;g1c5b60f80b6_0_0"/>
          <p:cNvSpPr txBox="1"/>
          <p:nvPr/>
        </p:nvSpPr>
        <p:spPr>
          <a:xfrm>
            <a:off x="5136575" y="1294900"/>
            <a:ext cx="2863500" cy="23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Create EKS Control Plane</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Discuss Kubernetes cluster creator</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the assume role </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solidFill>
                  <a:schemeClr val="dk1"/>
                </a:solidFill>
                <a:latin typeface="Times New Roman"/>
                <a:ea typeface="Times New Roman"/>
                <a:cs typeface="Times New Roman"/>
                <a:sym typeface="Times New Roman"/>
              </a:rPr>
              <a:t>Attach policies to the roles</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 Kubernetes control plane in the public subnets</a:t>
            </a:r>
            <a:endParaRPr>
              <a:latin typeface="Times New Roman"/>
              <a:ea typeface="Times New Roman"/>
              <a:cs typeface="Times New Roman"/>
              <a:sym typeface="Times New Roman"/>
            </a:endParaRPr>
          </a:p>
        </p:txBody>
      </p:sp>
      <p:sp>
        <p:nvSpPr>
          <p:cNvPr id="1886" name="Google Shape;1886;g1c5b60f80b6_0_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g20c29f65fb6_0_15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892" name="Google Shape;1892;g20c29f65fb6_0_15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893" name="Google Shape;1893;g20c29f65fb6_0_15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894" name="Google Shape;1894;g20c29f65fb6_0_153"/>
          <p:cNvPicPr preferRelativeResize="0"/>
          <p:nvPr/>
        </p:nvPicPr>
        <p:blipFill rotWithShape="1">
          <a:blip r:embed="rId4">
            <a:alphaModFix/>
          </a:blip>
          <a:srcRect b="1413" l="2494" r="1573" t="9141"/>
          <a:stretch/>
        </p:blipFill>
        <p:spPr>
          <a:xfrm>
            <a:off x="407625" y="571550"/>
            <a:ext cx="4920850" cy="4380350"/>
          </a:xfrm>
          <a:prstGeom prst="rect">
            <a:avLst/>
          </a:prstGeom>
          <a:noFill/>
          <a:ln>
            <a:noFill/>
          </a:ln>
        </p:spPr>
      </p:pic>
      <p:sp>
        <p:nvSpPr>
          <p:cNvPr id="1895" name="Google Shape;1895;g20c29f65fb6_0_153"/>
          <p:cNvSpPr txBox="1"/>
          <p:nvPr/>
        </p:nvSpPr>
        <p:spPr>
          <a:xfrm>
            <a:off x="5743975" y="1637450"/>
            <a:ext cx="28635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Create EKS Node group</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the assume role</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Attach policies to the roles</a:t>
            </a:r>
            <a:endParaRPr>
              <a:latin typeface="Times New Roman"/>
              <a:ea typeface="Times New Roman"/>
              <a:cs typeface="Times New Roman"/>
              <a:sym typeface="Times New Roman"/>
            </a:endParaRPr>
          </a:p>
        </p:txBody>
      </p:sp>
      <p:sp>
        <p:nvSpPr>
          <p:cNvPr id="1896" name="Google Shape;1896;g20c29f65fb6_0_15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g20c29f65fb6_0_17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902" name="Google Shape;1902;g20c29f65fb6_0_17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03" name="Google Shape;1903;g20c29f65fb6_0_172"/>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904" name="Google Shape;1904;g20c29f65fb6_0_172"/>
          <p:cNvPicPr preferRelativeResize="0"/>
          <p:nvPr/>
        </p:nvPicPr>
        <p:blipFill rotWithShape="1">
          <a:blip r:embed="rId4">
            <a:alphaModFix/>
          </a:blip>
          <a:srcRect b="1413" l="2494" r="1573" t="9141"/>
          <a:stretch/>
        </p:blipFill>
        <p:spPr>
          <a:xfrm>
            <a:off x="407625" y="571550"/>
            <a:ext cx="4920850" cy="4380350"/>
          </a:xfrm>
          <a:prstGeom prst="rect">
            <a:avLst/>
          </a:prstGeom>
          <a:noFill/>
          <a:ln>
            <a:noFill/>
          </a:ln>
        </p:spPr>
      </p:pic>
      <p:sp>
        <p:nvSpPr>
          <p:cNvPr id="1905" name="Google Shape;1905;g20c29f65fb6_0_172"/>
          <p:cNvSpPr txBox="1"/>
          <p:nvPr/>
        </p:nvSpPr>
        <p:spPr>
          <a:xfrm>
            <a:off x="5743975" y="1637450"/>
            <a:ext cx="28635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Create EKS Node group</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Clr>
                <a:schemeClr val="dk1"/>
              </a:buClr>
              <a:buSzPts val="900"/>
              <a:buFont typeface="Times New Roman"/>
              <a:buChar char="●"/>
            </a:pPr>
            <a:r>
              <a:rPr lang="en">
                <a:solidFill>
                  <a:schemeClr val="dk1"/>
                </a:solidFill>
                <a:latin typeface="Times New Roman"/>
                <a:ea typeface="Times New Roman"/>
                <a:cs typeface="Times New Roman"/>
                <a:sym typeface="Times New Roman"/>
              </a:rPr>
              <a:t>Create a Kubernetes node group in the private subnet</a:t>
            </a:r>
            <a:endParaRPr>
              <a:solidFill>
                <a:schemeClr val="dk1"/>
              </a:solidFill>
              <a:latin typeface="Times New Roman"/>
              <a:ea typeface="Times New Roman"/>
              <a:cs typeface="Times New Roman"/>
              <a:sym typeface="Times New Roman"/>
            </a:endParaRPr>
          </a:p>
          <a:p>
            <a:pPr indent="-285750" lvl="0" marL="457200" rtl="0" algn="l">
              <a:lnSpc>
                <a:spcPct val="150000"/>
              </a:lnSpc>
              <a:spcBef>
                <a:spcPts val="0"/>
              </a:spcBef>
              <a:spcAft>
                <a:spcPts val="0"/>
              </a:spcAft>
              <a:buClr>
                <a:schemeClr val="dk1"/>
              </a:buClr>
              <a:buSzPts val="900"/>
              <a:buFont typeface="Times New Roman"/>
              <a:buChar char="●"/>
            </a:pPr>
            <a:r>
              <a:rPr lang="en">
                <a:solidFill>
                  <a:schemeClr val="dk1"/>
                </a:solidFill>
                <a:latin typeface="Times New Roman"/>
                <a:ea typeface="Times New Roman"/>
                <a:cs typeface="Times New Roman"/>
                <a:sym typeface="Times New Roman"/>
              </a:rPr>
              <a:t>Access the node group through the bastion host</a:t>
            </a:r>
            <a:endParaRPr>
              <a:latin typeface="Times New Roman"/>
              <a:ea typeface="Times New Roman"/>
              <a:cs typeface="Times New Roman"/>
              <a:sym typeface="Times New Roman"/>
            </a:endParaRPr>
          </a:p>
        </p:txBody>
      </p:sp>
      <p:sp>
        <p:nvSpPr>
          <p:cNvPr id="1906" name="Google Shape;1906;g20c29f65fb6_0_17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g20c29f65fb6_0_33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912" name="Google Shape;1912;g20c29f65fb6_0_33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13" name="Google Shape;1913;g20c29f65fb6_0_331"/>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914" name="Google Shape;1914;g20c29f65fb6_0_331"/>
          <p:cNvPicPr preferRelativeResize="0"/>
          <p:nvPr/>
        </p:nvPicPr>
        <p:blipFill rotWithShape="1">
          <a:blip r:embed="rId4">
            <a:alphaModFix/>
          </a:blip>
          <a:srcRect b="1413" l="2494" r="1573" t="9141"/>
          <a:stretch/>
        </p:blipFill>
        <p:spPr>
          <a:xfrm>
            <a:off x="407625" y="571550"/>
            <a:ext cx="4920850" cy="4380350"/>
          </a:xfrm>
          <a:prstGeom prst="rect">
            <a:avLst/>
          </a:prstGeom>
          <a:noFill/>
          <a:ln>
            <a:noFill/>
          </a:ln>
        </p:spPr>
      </p:pic>
      <p:sp>
        <p:nvSpPr>
          <p:cNvPr id="1915" name="Google Shape;1915;g20c29f65fb6_0_331"/>
          <p:cNvSpPr txBox="1"/>
          <p:nvPr/>
        </p:nvSpPr>
        <p:spPr>
          <a:xfrm>
            <a:off x="5575100" y="2412800"/>
            <a:ext cx="28635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Create EKS Node group</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Clr>
                <a:schemeClr val="dk1"/>
              </a:buClr>
              <a:buSzPts val="900"/>
              <a:buFont typeface="Times New Roman"/>
              <a:buChar char="●"/>
            </a:pPr>
            <a:r>
              <a:rPr lang="en">
                <a:solidFill>
                  <a:schemeClr val="dk1"/>
                </a:solidFill>
                <a:latin typeface="Times New Roman"/>
                <a:ea typeface="Times New Roman"/>
                <a:cs typeface="Times New Roman"/>
                <a:sym typeface="Times New Roman"/>
              </a:rPr>
              <a:t>Create the aws-auth config with the null resources</a:t>
            </a:r>
            <a:endParaRPr>
              <a:solidFill>
                <a:schemeClr val="dk1"/>
              </a:solidFill>
              <a:latin typeface="Times New Roman"/>
              <a:ea typeface="Times New Roman"/>
              <a:cs typeface="Times New Roman"/>
              <a:sym typeface="Times New Roman"/>
            </a:endParaRPr>
          </a:p>
        </p:txBody>
      </p:sp>
      <p:sp>
        <p:nvSpPr>
          <p:cNvPr id="1916" name="Google Shape;1916;g20c29f65fb6_0_33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g20c29f65fb6_0_16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922" name="Google Shape;1922;g20c29f65fb6_0_16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23" name="Google Shape;1923;g20c29f65fb6_0_16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924" name="Google Shape;1924;g20c29f65fb6_0_163"/>
          <p:cNvPicPr preferRelativeResize="0"/>
          <p:nvPr/>
        </p:nvPicPr>
        <p:blipFill rotWithShape="1">
          <a:blip r:embed="rId4">
            <a:alphaModFix/>
          </a:blip>
          <a:srcRect b="1413" l="2494" r="1573" t="9141"/>
          <a:stretch/>
        </p:blipFill>
        <p:spPr>
          <a:xfrm>
            <a:off x="407625" y="571550"/>
            <a:ext cx="4920850" cy="4380350"/>
          </a:xfrm>
          <a:prstGeom prst="rect">
            <a:avLst/>
          </a:prstGeom>
          <a:noFill/>
          <a:ln>
            <a:noFill/>
          </a:ln>
        </p:spPr>
      </p:pic>
      <p:sp>
        <p:nvSpPr>
          <p:cNvPr id="1925" name="Google Shape;1925;g20c29f65fb6_0_163"/>
          <p:cNvSpPr txBox="1"/>
          <p:nvPr/>
        </p:nvSpPr>
        <p:spPr>
          <a:xfrm>
            <a:off x="5743975" y="1637450"/>
            <a:ext cx="28635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Create EKS Node group</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 Kubernetes node group in the public subnet</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Access the node group through the bastion host</a:t>
            </a:r>
            <a:endParaRPr>
              <a:latin typeface="Times New Roman"/>
              <a:ea typeface="Times New Roman"/>
              <a:cs typeface="Times New Roman"/>
              <a:sym typeface="Times New Roman"/>
            </a:endParaRPr>
          </a:p>
        </p:txBody>
      </p:sp>
      <p:sp>
        <p:nvSpPr>
          <p:cNvPr id="1926" name="Google Shape;1926;g20c29f65fb6_0_16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sp>
        <p:nvSpPr>
          <p:cNvPr id="1931" name="Google Shape;1931;g20c29f65fb6_0_18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932" name="Google Shape;1932;g20c29f65fb6_0_18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33" name="Google Shape;1933;g20c29f65fb6_0_181"/>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934" name="Google Shape;1934;g20c29f65fb6_0_181"/>
          <p:cNvPicPr preferRelativeResize="0"/>
          <p:nvPr/>
        </p:nvPicPr>
        <p:blipFill rotWithShape="1">
          <a:blip r:embed="rId4">
            <a:alphaModFix/>
          </a:blip>
          <a:srcRect b="1413" l="2494" r="1573" t="9141"/>
          <a:stretch/>
        </p:blipFill>
        <p:spPr>
          <a:xfrm>
            <a:off x="407625" y="571550"/>
            <a:ext cx="4920850" cy="4380350"/>
          </a:xfrm>
          <a:prstGeom prst="rect">
            <a:avLst/>
          </a:prstGeom>
          <a:noFill/>
          <a:ln>
            <a:noFill/>
          </a:ln>
        </p:spPr>
      </p:pic>
      <p:sp>
        <p:nvSpPr>
          <p:cNvPr id="1935" name="Google Shape;1935;g20c29f65fb6_0_181"/>
          <p:cNvSpPr txBox="1"/>
          <p:nvPr/>
        </p:nvSpPr>
        <p:spPr>
          <a:xfrm>
            <a:off x="5743975" y="1637450"/>
            <a:ext cx="28635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Create EKS Node group</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 Kubernetes </a:t>
            </a:r>
            <a:r>
              <a:rPr b="1" lang="en">
                <a:latin typeface="Times New Roman"/>
                <a:ea typeface="Times New Roman"/>
                <a:cs typeface="Times New Roman"/>
                <a:sym typeface="Times New Roman"/>
              </a:rPr>
              <a:t>blue node group</a:t>
            </a:r>
            <a:r>
              <a:rPr lang="en">
                <a:latin typeface="Times New Roman"/>
                <a:ea typeface="Times New Roman"/>
                <a:cs typeface="Times New Roman"/>
                <a:sym typeface="Times New Roman"/>
              </a:rPr>
              <a:t> in the private subnet</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Access the node group through the bastion host</a:t>
            </a:r>
            <a:endParaRPr>
              <a:latin typeface="Times New Roman"/>
              <a:ea typeface="Times New Roman"/>
              <a:cs typeface="Times New Roman"/>
              <a:sym typeface="Times New Roman"/>
            </a:endParaRPr>
          </a:p>
        </p:txBody>
      </p:sp>
      <p:sp>
        <p:nvSpPr>
          <p:cNvPr id="1936" name="Google Shape;1936;g20c29f65fb6_0_18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20" name="Google Shape;220;p1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key features</a:t>
            </a:r>
            <a:endParaRPr b="1" i="0" sz="1800" u="none" cap="none" strike="noStrike">
              <a:solidFill>
                <a:srgbClr val="0B5394"/>
              </a:solidFill>
              <a:latin typeface="Arial"/>
              <a:ea typeface="Arial"/>
              <a:cs typeface="Arial"/>
              <a:sym typeface="Arial"/>
            </a:endParaRPr>
          </a:p>
        </p:txBody>
      </p:sp>
      <p:cxnSp>
        <p:nvCxnSpPr>
          <p:cNvPr id="221" name="Google Shape;221;p1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22" name="Google Shape;222;p19"/>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223" name="Google Shape;223;p19"/>
          <p:cNvSpPr txBox="1"/>
          <p:nvPr/>
        </p:nvSpPr>
        <p:spPr>
          <a:xfrm>
            <a:off x="569250" y="725100"/>
            <a:ext cx="3381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Times New Roman"/>
                <a:ea typeface="Times New Roman"/>
                <a:cs typeface="Times New Roman"/>
                <a:sym typeface="Times New Roman"/>
              </a:rPr>
              <a:t>Manage using IaC With Terraform</a:t>
            </a:r>
            <a:endParaRPr b="1" i="0" sz="1300" u="none" cap="none" strike="noStrike">
              <a:solidFill>
                <a:srgbClr val="000000"/>
              </a:solidFill>
              <a:latin typeface="Times New Roman"/>
              <a:ea typeface="Times New Roman"/>
              <a:cs typeface="Times New Roman"/>
              <a:sym typeface="Times New Roman"/>
            </a:endParaRPr>
          </a:p>
        </p:txBody>
      </p:sp>
      <p:sp>
        <p:nvSpPr>
          <p:cNvPr id="224" name="Google Shape;224;p19"/>
          <p:cNvSpPr txBox="1"/>
          <p:nvPr/>
        </p:nvSpPr>
        <p:spPr>
          <a:xfrm>
            <a:off x="569250" y="1110000"/>
            <a:ext cx="7867800" cy="3971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highlight>
                  <a:srgbClr val="FFFFFF"/>
                </a:highlight>
                <a:latin typeface="Times New Roman"/>
                <a:ea typeface="Times New Roman"/>
                <a:cs typeface="Times New Roman"/>
                <a:sym typeface="Times New Roman"/>
              </a:rPr>
              <a:t>1. Track your infrastructure</a:t>
            </a:r>
            <a:endParaRPr b="1" i="0" sz="12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highlight>
                  <a:srgbClr val="FFFFFF"/>
                </a:highlight>
                <a:latin typeface="Times New Roman"/>
                <a:ea typeface="Times New Roman"/>
                <a:cs typeface="Times New Roman"/>
                <a:sym typeface="Times New Roman"/>
              </a:rPr>
              <a:t>Terraform keeps track of your real infrastructure in a state file, which acts as a source of truth for your environment </a:t>
            </a:r>
            <a:r>
              <a:rPr b="1" i="0" lang="en" sz="1200" u="none" cap="none" strike="noStrike">
                <a:solidFill>
                  <a:schemeClr val="dk1"/>
                </a:solidFill>
                <a:highlight>
                  <a:srgbClr val="FFFFFF"/>
                </a:highlight>
                <a:latin typeface="Times New Roman"/>
                <a:ea typeface="Times New Roman"/>
                <a:cs typeface="Times New Roman"/>
                <a:sym typeface="Times New Roman"/>
              </a:rPr>
              <a:t>(desire state)</a:t>
            </a:r>
            <a:r>
              <a:rPr b="0" i="0" lang="en" sz="1200" u="none" cap="none" strike="noStrike">
                <a:solidFill>
                  <a:schemeClr val="dk1"/>
                </a:solidFill>
                <a:highlight>
                  <a:srgbClr val="FFFFFF"/>
                </a:highlight>
                <a:latin typeface="Times New Roman"/>
                <a:ea typeface="Times New Roman"/>
                <a:cs typeface="Times New Roman"/>
                <a:sym typeface="Times New Roman"/>
              </a:rPr>
              <a:t>. Terraform uses the state file to determine the changes to make to your infrastructure so that it will match your configuration.</a:t>
            </a:r>
            <a:endParaRPr b="0" i="0" sz="12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highlight>
                  <a:srgbClr val="FFFFFF"/>
                </a:highlight>
                <a:latin typeface="Times New Roman"/>
                <a:ea typeface="Times New Roman"/>
                <a:cs typeface="Times New Roman"/>
                <a:sym typeface="Times New Roman"/>
              </a:rPr>
              <a:t>2. Collaborate</a:t>
            </a:r>
            <a:endParaRPr b="1" i="0" sz="12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highlight>
                  <a:srgbClr val="FFFFFF"/>
                </a:highlight>
                <a:latin typeface="Times New Roman"/>
                <a:ea typeface="Times New Roman"/>
                <a:cs typeface="Times New Roman"/>
                <a:sym typeface="Times New Roman"/>
              </a:rPr>
              <a:t>Terraform allows you to collaborate on your infrastructure with its remote state backends. When you use Terraform Cloud (free for up to five users), you can securely share your state with your teammates, provide a stable environment for Terraform to run in, and prevent race conditions when multiple people make configuration changes at once.</a:t>
            </a:r>
            <a:endParaRPr b="0" i="0" sz="12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chemeClr val="dk1"/>
                </a:solidFill>
                <a:highlight>
                  <a:srgbClr val="FFFFFF"/>
                </a:highlight>
                <a:latin typeface="Times New Roman"/>
                <a:ea typeface="Times New Roman"/>
                <a:cs typeface="Times New Roman"/>
                <a:sym typeface="Times New Roman"/>
              </a:rPr>
              <a:t>3. State Management</a:t>
            </a:r>
            <a:endParaRPr b="1" i="0" sz="12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highlight>
                  <a:srgbClr val="FFFFFF"/>
                </a:highlight>
                <a:latin typeface="Times New Roman"/>
                <a:ea typeface="Times New Roman"/>
                <a:cs typeface="Times New Roman"/>
                <a:sym typeface="Times New Roman"/>
              </a:rPr>
              <a:t>State management is a key component of any long-term Terraform project. The Terraform state file keeps track of all changes in an environment. By default, the state file is stored on the</a:t>
            </a:r>
            <a:r>
              <a:rPr b="1" i="0" lang="en" sz="1200" u="none" cap="none" strike="noStrike">
                <a:solidFill>
                  <a:schemeClr val="dk1"/>
                </a:solidFill>
                <a:highlight>
                  <a:srgbClr val="FFFFFF"/>
                </a:highlight>
                <a:latin typeface="Times New Roman"/>
                <a:ea typeface="Times New Roman"/>
                <a:cs typeface="Times New Roman"/>
                <a:sym typeface="Times New Roman"/>
              </a:rPr>
              <a:t> filesystem</a:t>
            </a:r>
            <a:r>
              <a:rPr b="0" i="0" lang="en" sz="1200" u="none" cap="none" strike="noStrike">
                <a:solidFill>
                  <a:schemeClr val="dk1"/>
                </a:solidFill>
                <a:highlight>
                  <a:srgbClr val="FFFFFF"/>
                </a:highlight>
                <a:latin typeface="Times New Roman"/>
                <a:ea typeface="Times New Roman"/>
                <a:cs typeface="Times New Roman"/>
                <a:sym typeface="Times New Roman"/>
              </a:rPr>
              <a:t>. However, it is important to keep the state file safe, secure and backed up - which generally means keeping it in highly available object storage. By leveraging this remote storage, teams can safely share and interact with a single state that is always current.</a:t>
            </a:r>
            <a:endParaRPr b="0" i="0" sz="12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t/>
            </a:r>
            <a:endParaRPr b="1" i="0" sz="1200" u="none" cap="none" strike="noStrike">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g20c29f65fb6_0_19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942" name="Google Shape;1942;g20c29f65fb6_0_19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43" name="Google Shape;1943;g20c29f65fb6_0_199"/>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944" name="Google Shape;1944;g20c29f65fb6_0_199"/>
          <p:cNvPicPr preferRelativeResize="0"/>
          <p:nvPr/>
        </p:nvPicPr>
        <p:blipFill rotWithShape="1">
          <a:blip r:embed="rId4">
            <a:alphaModFix/>
          </a:blip>
          <a:srcRect b="1413" l="2494" r="1573" t="9141"/>
          <a:stretch/>
        </p:blipFill>
        <p:spPr>
          <a:xfrm>
            <a:off x="407625" y="571550"/>
            <a:ext cx="4920850" cy="4380350"/>
          </a:xfrm>
          <a:prstGeom prst="rect">
            <a:avLst/>
          </a:prstGeom>
          <a:noFill/>
          <a:ln>
            <a:noFill/>
          </a:ln>
        </p:spPr>
      </p:pic>
      <p:sp>
        <p:nvSpPr>
          <p:cNvPr id="1945" name="Google Shape;1945;g20c29f65fb6_0_199"/>
          <p:cNvSpPr txBox="1"/>
          <p:nvPr/>
        </p:nvSpPr>
        <p:spPr>
          <a:xfrm>
            <a:off x="5743975" y="1637450"/>
            <a:ext cx="28635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Create EKS Node group</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 Kubernetes </a:t>
            </a:r>
            <a:r>
              <a:rPr b="1" lang="en">
                <a:latin typeface="Times New Roman"/>
                <a:ea typeface="Times New Roman"/>
                <a:cs typeface="Times New Roman"/>
                <a:sym typeface="Times New Roman"/>
              </a:rPr>
              <a:t>green</a:t>
            </a:r>
            <a:r>
              <a:rPr b="1" lang="en">
                <a:latin typeface="Times New Roman"/>
                <a:ea typeface="Times New Roman"/>
                <a:cs typeface="Times New Roman"/>
                <a:sym typeface="Times New Roman"/>
              </a:rPr>
              <a:t> node group</a:t>
            </a:r>
            <a:r>
              <a:rPr lang="en">
                <a:latin typeface="Times New Roman"/>
                <a:ea typeface="Times New Roman"/>
                <a:cs typeface="Times New Roman"/>
                <a:sym typeface="Times New Roman"/>
              </a:rPr>
              <a:t> in the private subnet</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Access the node group through the bastion host</a:t>
            </a:r>
            <a:endParaRPr>
              <a:latin typeface="Times New Roman"/>
              <a:ea typeface="Times New Roman"/>
              <a:cs typeface="Times New Roman"/>
              <a:sym typeface="Times New Roman"/>
            </a:endParaRPr>
          </a:p>
        </p:txBody>
      </p:sp>
      <p:sp>
        <p:nvSpPr>
          <p:cNvPr id="1946" name="Google Shape;1946;g20c29f65fb6_0_19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g20c29f65fb6_0_48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952" name="Google Shape;1952;g20c29f65fb6_0_48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53" name="Google Shape;1953;g20c29f65fb6_0_484"/>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954" name="Google Shape;1954;g20c29f65fb6_0_484"/>
          <p:cNvPicPr preferRelativeResize="0"/>
          <p:nvPr/>
        </p:nvPicPr>
        <p:blipFill rotWithShape="1">
          <a:blip r:embed="rId4">
            <a:alphaModFix/>
          </a:blip>
          <a:srcRect b="1413" l="2494" r="1573" t="9141"/>
          <a:stretch/>
        </p:blipFill>
        <p:spPr>
          <a:xfrm>
            <a:off x="407625" y="571550"/>
            <a:ext cx="4920850" cy="4380350"/>
          </a:xfrm>
          <a:prstGeom prst="rect">
            <a:avLst/>
          </a:prstGeom>
          <a:noFill/>
          <a:ln>
            <a:noFill/>
          </a:ln>
        </p:spPr>
      </p:pic>
      <p:sp>
        <p:nvSpPr>
          <p:cNvPr id="1955" name="Google Shape;1955;g20c29f65fb6_0_484"/>
          <p:cNvSpPr txBox="1"/>
          <p:nvPr/>
        </p:nvSpPr>
        <p:spPr>
          <a:xfrm>
            <a:off x="5743975" y="1637450"/>
            <a:ext cx="28635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Create EKS Node group</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Implement a </a:t>
            </a:r>
            <a:r>
              <a:rPr b="1" lang="en">
                <a:latin typeface="Times New Roman"/>
                <a:ea typeface="Times New Roman"/>
                <a:cs typeface="Times New Roman"/>
                <a:sym typeface="Times New Roman"/>
              </a:rPr>
              <a:t>bleen green</a:t>
            </a:r>
            <a:r>
              <a:rPr lang="en">
                <a:latin typeface="Times New Roman"/>
                <a:ea typeface="Times New Roman"/>
                <a:cs typeface="Times New Roman"/>
                <a:sym typeface="Times New Roman"/>
              </a:rPr>
              <a:t> using conditions for EKS upgrade</a:t>
            </a:r>
            <a:endParaRPr>
              <a:latin typeface="Times New Roman"/>
              <a:ea typeface="Times New Roman"/>
              <a:cs typeface="Times New Roman"/>
              <a:sym typeface="Times New Roman"/>
            </a:endParaRPr>
          </a:p>
        </p:txBody>
      </p:sp>
      <p:sp>
        <p:nvSpPr>
          <p:cNvPr id="1956" name="Google Shape;1956;g20c29f65fb6_0_48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g20c29f65fb6_0_20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962" name="Google Shape;1962;g20c29f65fb6_0_20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63" name="Google Shape;1963;g20c29f65fb6_0_208"/>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964" name="Google Shape;1964;g20c29f65fb6_0_208"/>
          <p:cNvPicPr preferRelativeResize="0"/>
          <p:nvPr/>
        </p:nvPicPr>
        <p:blipFill rotWithShape="1">
          <a:blip r:embed="rId4">
            <a:alphaModFix/>
          </a:blip>
          <a:srcRect b="1413" l="2494" r="1573" t="9141"/>
          <a:stretch/>
        </p:blipFill>
        <p:spPr>
          <a:xfrm>
            <a:off x="407625" y="571550"/>
            <a:ext cx="4920850" cy="4380350"/>
          </a:xfrm>
          <a:prstGeom prst="rect">
            <a:avLst/>
          </a:prstGeom>
          <a:noFill/>
          <a:ln>
            <a:noFill/>
          </a:ln>
        </p:spPr>
      </p:pic>
      <p:sp>
        <p:nvSpPr>
          <p:cNvPr id="1965" name="Google Shape;1965;g20c29f65fb6_0_208"/>
          <p:cNvSpPr txBox="1"/>
          <p:nvPr/>
        </p:nvSpPr>
        <p:spPr>
          <a:xfrm>
            <a:off x="5743975" y="1637450"/>
            <a:ext cx="28635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Create EKS Node group</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Implement</a:t>
            </a:r>
            <a:r>
              <a:rPr lang="en">
                <a:latin typeface="Times New Roman"/>
                <a:ea typeface="Times New Roman"/>
                <a:cs typeface="Times New Roman"/>
                <a:sym typeface="Times New Roman"/>
              </a:rPr>
              <a:t> a </a:t>
            </a:r>
            <a:r>
              <a:rPr b="1" lang="en">
                <a:latin typeface="Times New Roman"/>
                <a:ea typeface="Times New Roman"/>
                <a:cs typeface="Times New Roman"/>
                <a:sym typeface="Times New Roman"/>
              </a:rPr>
              <a:t>bleen green</a:t>
            </a:r>
            <a:r>
              <a:rPr lang="en">
                <a:latin typeface="Times New Roman"/>
                <a:ea typeface="Times New Roman"/>
                <a:cs typeface="Times New Roman"/>
                <a:sym typeface="Times New Roman"/>
              </a:rPr>
              <a:t> using conditions for EKS upgrade</a:t>
            </a:r>
            <a:endParaRPr>
              <a:latin typeface="Times New Roman"/>
              <a:ea typeface="Times New Roman"/>
              <a:cs typeface="Times New Roman"/>
              <a:sym typeface="Times New Roman"/>
            </a:endParaRPr>
          </a:p>
        </p:txBody>
      </p:sp>
      <p:sp>
        <p:nvSpPr>
          <p:cNvPr id="1966" name="Google Shape;1966;g20c29f65fb6_0_20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sp>
        <p:nvSpPr>
          <p:cNvPr id="1971" name="Google Shape;1971;g20c29f65fb6_0_31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972" name="Google Shape;1972;g20c29f65fb6_0_31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cxnSp>
        <p:nvCxnSpPr>
          <p:cNvPr id="1973" name="Google Shape;1973;g20c29f65fb6_0_31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74" name="Google Shape;1974;g20c29f65fb6_0_31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975" name="Google Shape;1975;g20c29f65fb6_0_313"/>
          <p:cNvPicPr preferRelativeResize="0"/>
          <p:nvPr/>
        </p:nvPicPr>
        <p:blipFill rotWithShape="1">
          <a:blip r:embed="rId4">
            <a:alphaModFix/>
          </a:blip>
          <a:srcRect b="0" l="0" r="0" t="7518"/>
          <a:stretch/>
        </p:blipFill>
        <p:spPr>
          <a:xfrm>
            <a:off x="278150" y="654975"/>
            <a:ext cx="4666500" cy="4120400"/>
          </a:xfrm>
          <a:prstGeom prst="rect">
            <a:avLst/>
          </a:prstGeom>
          <a:noFill/>
          <a:ln>
            <a:noFill/>
          </a:ln>
        </p:spPr>
      </p:pic>
      <p:sp>
        <p:nvSpPr>
          <p:cNvPr id="1976" name="Google Shape;1976;g20c29f65fb6_0_313"/>
          <p:cNvSpPr txBox="1"/>
          <p:nvPr/>
        </p:nvSpPr>
        <p:spPr>
          <a:xfrm>
            <a:off x="5151925" y="1701775"/>
            <a:ext cx="2863500" cy="266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Implement Kubernetes RBAC (role-based access control)</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AWS admin full access </a:t>
            </a:r>
            <a:r>
              <a:rPr lang="en">
                <a:solidFill>
                  <a:schemeClr val="dk1"/>
                </a:solidFill>
                <a:latin typeface="Times New Roman"/>
                <a:ea typeface="Times New Roman"/>
                <a:cs typeface="Times New Roman"/>
                <a:sym typeface="Times New Roman"/>
              </a:rPr>
              <a:t>users </a:t>
            </a:r>
            <a:r>
              <a:rPr lang="en">
                <a:latin typeface="Times New Roman"/>
                <a:ea typeface="Times New Roman"/>
                <a:cs typeface="Times New Roman"/>
                <a:sym typeface="Times New Roman"/>
              </a:rPr>
              <a:t>to EKS cluster without using role</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Login through AWS console and check if you can see all kubernetes objects</a:t>
            </a:r>
            <a:endParaRPr>
              <a:latin typeface="Times New Roman"/>
              <a:ea typeface="Times New Roman"/>
              <a:cs typeface="Times New Roman"/>
              <a:sym typeface="Times New Roman"/>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g20c29f65fb6_0_34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982" name="Google Shape;1982;g20c29f65fb6_0_34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cxnSp>
        <p:nvCxnSpPr>
          <p:cNvPr id="1983" name="Google Shape;1983;g20c29f65fb6_0_34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84" name="Google Shape;1984;g20c29f65fb6_0_349"/>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985" name="Google Shape;1985;g20c29f65fb6_0_349"/>
          <p:cNvPicPr preferRelativeResize="0"/>
          <p:nvPr/>
        </p:nvPicPr>
        <p:blipFill rotWithShape="1">
          <a:blip r:embed="rId4">
            <a:alphaModFix/>
          </a:blip>
          <a:srcRect b="0" l="0" r="0" t="7518"/>
          <a:stretch/>
        </p:blipFill>
        <p:spPr>
          <a:xfrm>
            <a:off x="278150" y="654975"/>
            <a:ext cx="4666500" cy="4120400"/>
          </a:xfrm>
          <a:prstGeom prst="rect">
            <a:avLst/>
          </a:prstGeom>
          <a:noFill/>
          <a:ln>
            <a:noFill/>
          </a:ln>
        </p:spPr>
      </p:pic>
      <p:sp>
        <p:nvSpPr>
          <p:cNvPr id="1986" name="Google Shape;1986;g20c29f65fb6_0_349"/>
          <p:cNvSpPr txBox="1"/>
          <p:nvPr/>
        </p:nvSpPr>
        <p:spPr>
          <a:xfrm>
            <a:off x="5151925" y="1701775"/>
            <a:ext cx="2863500" cy="266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Implement Kubernetes RBAC (role-based access control)</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EKS admin full access to </a:t>
            </a:r>
            <a:r>
              <a:rPr lang="en">
                <a:solidFill>
                  <a:schemeClr val="dk1"/>
                </a:solidFill>
                <a:latin typeface="Times New Roman"/>
                <a:ea typeface="Times New Roman"/>
                <a:cs typeface="Times New Roman"/>
                <a:sym typeface="Times New Roman"/>
              </a:rPr>
              <a:t>users </a:t>
            </a:r>
            <a:r>
              <a:rPr lang="en">
                <a:latin typeface="Times New Roman"/>
                <a:ea typeface="Times New Roman"/>
                <a:cs typeface="Times New Roman"/>
                <a:sym typeface="Times New Roman"/>
              </a:rPr>
              <a:t>EKS cluster without using role</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Login through AWS console and check if you can see all kubernetes objects</a:t>
            </a:r>
            <a:endParaRPr>
              <a:latin typeface="Times New Roman"/>
              <a:ea typeface="Times New Roman"/>
              <a:cs typeface="Times New Roman"/>
              <a:sym typeface="Times New Roman"/>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sp>
        <p:nvSpPr>
          <p:cNvPr id="1991" name="Google Shape;1991;g20c29f65fb6_0_35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992" name="Google Shape;1992;g20c29f65fb6_0_35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cxnSp>
        <p:nvCxnSpPr>
          <p:cNvPr id="1993" name="Google Shape;1993;g20c29f65fb6_0_35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994" name="Google Shape;1994;g20c29f65fb6_0_358"/>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995" name="Google Shape;1995;g20c29f65fb6_0_358"/>
          <p:cNvPicPr preferRelativeResize="0"/>
          <p:nvPr/>
        </p:nvPicPr>
        <p:blipFill rotWithShape="1">
          <a:blip r:embed="rId4">
            <a:alphaModFix/>
          </a:blip>
          <a:srcRect b="0" l="0" r="0" t="7518"/>
          <a:stretch/>
        </p:blipFill>
        <p:spPr>
          <a:xfrm>
            <a:off x="278150" y="654975"/>
            <a:ext cx="4666500" cy="4120400"/>
          </a:xfrm>
          <a:prstGeom prst="rect">
            <a:avLst/>
          </a:prstGeom>
          <a:noFill/>
          <a:ln>
            <a:noFill/>
          </a:ln>
        </p:spPr>
      </p:pic>
      <p:sp>
        <p:nvSpPr>
          <p:cNvPr id="1996" name="Google Shape;1996;g20c29f65fb6_0_358"/>
          <p:cNvSpPr txBox="1"/>
          <p:nvPr/>
        </p:nvSpPr>
        <p:spPr>
          <a:xfrm>
            <a:off x="5151925" y="1701775"/>
            <a:ext cx="2863500" cy="266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Implement Kubernetes RBAC (role-based access control)</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EKS </a:t>
            </a:r>
            <a:r>
              <a:rPr lang="en">
                <a:latin typeface="Times New Roman"/>
                <a:ea typeface="Times New Roman"/>
                <a:cs typeface="Times New Roman"/>
                <a:sym typeface="Times New Roman"/>
              </a:rPr>
              <a:t>read only</a:t>
            </a:r>
            <a:r>
              <a:rPr lang="en">
                <a:latin typeface="Times New Roman"/>
                <a:ea typeface="Times New Roman"/>
                <a:cs typeface="Times New Roman"/>
                <a:sym typeface="Times New Roman"/>
              </a:rPr>
              <a:t> access users to EKS cluster without using role</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Login through AWS console and check if you can see all kubernetes objects</a:t>
            </a:r>
            <a:endParaRPr>
              <a:latin typeface="Times New Roman"/>
              <a:ea typeface="Times New Roman"/>
              <a:cs typeface="Times New Roman"/>
              <a:sym typeface="Times New Roman"/>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sp>
        <p:nvSpPr>
          <p:cNvPr id="2001" name="Google Shape;2001;g20c29f65fb6_0_37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002" name="Google Shape;2002;g20c29f65fb6_0_37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cxnSp>
        <p:nvCxnSpPr>
          <p:cNvPr id="2003" name="Google Shape;2003;g20c29f65fb6_0_37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04" name="Google Shape;2004;g20c29f65fb6_0_376"/>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2005" name="Google Shape;2005;g20c29f65fb6_0_376"/>
          <p:cNvPicPr preferRelativeResize="0"/>
          <p:nvPr/>
        </p:nvPicPr>
        <p:blipFill rotWithShape="1">
          <a:blip r:embed="rId4">
            <a:alphaModFix/>
          </a:blip>
          <a:srcRect b="0" l="0" r="0" t="7518"/>
          <a:stretch/>
        </p:blipFill>
        <p:spPr>
          <a:xfrm>
            <a:off x="278150" y="654975"/>
            <a:ext cx="4666500" cy="4120400"/>
          </a:xfrm>
          <a:prstGeom prst="rect">
            <a:avLst/>
          </a:prstGeom>
          <a:noFill/>
          <a:ln>
            <a:noFill/>
          </a:ln>
        </p:spPr>
      </p:pic>
      <p:sp>
        <p:nvSpPr>
          <p:cNvPr id="2006" name="Google Shape;2006;g20c29f65fb6_0_376"/>
          <p:cNvSpPr txBox="1"/>
          <p:nvPr/>
        </p:nvSpPr>
        <p:spPr>
          <a:xfrm>
            <a:off x="5151925" y="1701775"/>
            <a:ext cx="2863500" cy="266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Implement Kubernetes RBAC (role-based access control)</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AWS admin full access </a:t>
            </a:r>
            <a:r>
              <a:rPr lang="en">
                <a:solidFill>
                  <a:schemeClr val="dk1"/>
                </a:solidFill>
                <a:latin typeface="Times New Roman"/>
                <a:ea typeface="Times New Roman"/>
                <a:cs typeface="Times New Roman"/>
                <a:sym typeface="Times New Roman"/>
              </a:rPr>
              <a:t>users </a:t>
            </a:r>
            <a:r>
              <a:rPr lang="en">
                <a:latin typeface="Times New Roman"/>
                <a:ea typeface="Times New Roman"/>
                <a:cs typeface="Times New Roman"/>
                <a:sym typeface="Times New Roman"/>
              </a:rPr>
              <a:t>to EKS cluster with assume role</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Login through AWS console and check if you can see all kubernetes objects</a:t>
            </a:r>
            <a:endParaRPr>
              <a:latin typeface="Times New Roman"/>
              <a:ea typeface="Times New Roman"/>
              <a:cs typeface="Times New Roman"/>
              <a:sym typeface="Times New Roman"/>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g20c29f65fb6_0_38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012" name="Google Shape;2012;g20c29f65fb6_0_38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cxnSp>
        <p:nvCxnSpPr>
          <p:cNvPr id="2013" name="Google Shape;2013;g20c29f65fb6_0_38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14" name="Google Shape;2014;g20c29f65fb6_0_385"/>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2015" name="Google Shape;2015;g20c29f65fb6_0_385"/>
          <p:cNvPicPr preferRelativeResize="0"/>
          <p:nvPr/>
        </p:nvPicPr>
        <p:blipFill rotWithShape="1">
          <a:blip r:embed="rId4">
            <a:alphaModFix/>
          </a:blip>
          <a:srcRect b="0" l="0" r="0" t="7518"/>
          <a:stretch/>
        </p:blipFill>
        <p:spPr>
          <a:xfrm>
            <a:off x="278150" y="654975"/>
            <a:ext cx="4666500" cy="4120400"/>
          </a:xfrm>
          <a:prstGeom prst="rect">
            <a:avLst/>
          </a:prstGeom>
          <a:noFill/>
          <a:ln>
            <a:noFill/>
          </a:ln>
        </p:spPr>
      </p:pic>
      <p:sp>
        <p:nvSpPr>
          <p:cNvPr id="2016" name="Google Shape;2016;g20c29f65fb6_0_385"/>
          <p:cNvSpPr txBox="1"/>
          <p:nvPr/>
        </p:nvSpPr>
        <p:spPr>
          <a:xfrm>
            <a:off x="5151925" y="1701775"/>
            <a:ext cx="2863500" cy="266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Implement Kubernetes RBAC (role-based access control)</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EKS admin full access to </a:t>
            </a:r>
            <a:r>
              <a:rPr lang="en">
                <a:solidFill>
                  <a:schemeClr val="dk1"/>
                </a:solidFill>
                <a:latin typeface="Times New Roman"/>
                <a:ea typeface="Times New Roman"/>
                <a:cs typeface="Times New Roman"/>
                <a:sym typeface="Times New Roman"/>
              </a:rPr>
              <a:t>users </a:t>
            </a:r>
            <a:r>
              <a:rPr lang="en">
                <a:latin typeface="Times New Roman"/>
                <a:ea typeface="Times New Roman"/>
                <a:cs typeface="Times New Roman"/>
                <a:sym typeface="Times New Roman"/>
              </a:rPr>
              <a:t>EKS cluster with assume role</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Login through AWS console and check if you can see all kubernetes objects</a:t>
            </a:r>
            <a:endParaRPr>
              <a:latin typeface="Times New Roman"/>
              <a:ea typeface="Times New Roman"/>
              <a:cs typeface="Times New Roman"/>
              <a:sym typeface="Times New Roman"/>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g20c29f65fb6_0_36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022" name="Google Shape;2022;g20c29f65fb6_0_36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cxnSp>
        <p:nvCxnSpPr>
          <p:cNvPr id="2023" name="Google Shape;2023;g20c29f65fb6_0_36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24" name="Google Shape;2024;g20c29f65fb6_0_367"/>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2025" name="Google Shape;2025;g20c29f65fb6_0_367"/>
          <p:cNvPicPr preferRelativeResize="0"/>
          <p:nvPr/>
        </p:nvPicPr>
        <p:blipFill rotWithShape="1">
          <a:blip r:embed="rId4">
            <a:alphaModFix/>
          </a:blip>
          <a:srcRect b="0" l="0" r="0" t="7518"/>
          <a:stretch/>
        </p:blipFill>
        <p:spPr>
          <a:xfrm>
            <a:off x="278150" y="654975"/>
            <a:ext cx="4666500" cy="4120400"/>
          </a:xfrm>
          <a:prstGeom prst="rect">
            <a:avLst/>
          </a:prstGeom>
          <a:noFill/>
          <a:ln>
            <a:noFill/>
          </a:ln>
        </p:spPr>
      </p:pic>
      <p:sp>
        <p:nvSpPr>
          <p:cNvPr id="2026" name="Google Shape;2026;g20c29f65fb6_0_367"/>
          <p:cNvSpPr txBox="1"/>
          <p:nvPr/>
        </p:nvSpPr>
        <p:spPr>
          <a:xfrm>
            <a:off x="5151925" y="1701775"/>
            <a:ext cx="2863500" cy="266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Implement Kubernetes RBAC (role-based access control)</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EKS read only access users to EKS cluster with assume role</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Login through AWS console and check if you can see all kubernetes objects</a:t>
            </a:r>
            <a:endParaRPr>
              <a:latin typeface="Times New Roman"/>
              <a:ea typeface="Times New Roman"/>
              <a:cs typeface="Times New Roman"/>
              <a:sym typeface="Times New Roman"/>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g20c29f65fb6_0_34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032" name="Google Shape;2032;g20c29f65fb6_0_34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cxnSp>
        <p:nvCxnSpPr>
          <p:cNvPr id="2033" name="Google Shape;2033;g20c29f65fb6_0_34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34" name="Google Shape;2034;g20c29f65fb6_0_340"/>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2035" name="Google Shape;2035;g20c29f65fb6_0_340"/>
          <p:cNvPicPr preferRelativeResize="0"/>
          <p:nvPr/>
        </p:nvPicPr>
        <p:blipFill rotWithShape="1">
          <a:blip r:embed="rId4">
            <a:alphaModFix/>
          </a:blip>
          <a:srcRect b="0" l="0" r="0" t="7518"/>
          <a:stretch/>
        </p:blipFill>
        <p:spPr>
          <a:xfrm>
            <a:off x="278150" y="654975"/>
            <a:ext cx="4666500" cy="4120400"/>
          </a:xfrm>
          <a:prstGeom prst="rect">
            <a:avLst/>
          </a:prstGeom>
          <a:noFill/>
          <a:ln>
            <a:noFill/>
          </a:ln>
        </p:spPr>
      </p:pic>
      <p:sp>
        <p:nvSpPr>
          <p:cNvPr id="2036" name="Google Shape;2036;g20c29f65fb6_0_340"/>
          <p:cNvSpPr txBox="1"/>
          <p:nvPr/>
        </p:nvSpPr>
        <p:spPr>
          <a:xfrm>
            <a:off x="5128900" y="2371650"/>
            <a:ext cx="2863500" cy="400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Implement oidc connect </a:t>
            </a:r>
            <a:r>
              <a:rPr lang="en">
                <a:latin typeface="Times New Roman"/>
                <a:ea typeface="Times New Roman"/>
                <a:cs typeface="Times New Roman"/>
                <a:sym typeface="Times New Roman"/>
              </a:rPr>
              <a:t>provider</a:t>
            </a:r>
            <a:endParaRPr>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30" name="Google Shape;230;p2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Vs CloudFormation</a:t>
            </a:r>
            <a:endParaRPr b="1" i="0" sz="1800" u="none" cap="none" strike="noStrike">
              <a:solidFill>
                <a:srgbClr val="0B5394"/>
              </a:solidFill>
              <a:latin typeface="Arial"/>
              <a:ea typeface="Arial"/>
              <a:cs typeface="Arial"/>
              <a:sym typeface="Arial"/>
            </a:endParaRPr>
          </a:p>
        </p:txBody>
      </p:sp>
      <p:cxnSp>
        <p:nvCxnSpPr>
          <p:cNvPr id="231" name="Google Shape;231;p2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32" name="Google Shape;232;p20"/>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233" name="Google Shape;233;p20"/>
          <p:cNvSpPr txBox="1"/>
          <p:nvPr/>
        </p:nvSpPr>
        <p:spPr>
          <a:xfrm>
            <a:off x="331900" y="819975"/>
            <a:ext cx="5672100" cy="7851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1300"/>
              <a:buFont typeface="Arial"/>
              <a:buNone/>
            </a:pPr>
            <a:r>
              <a:rPr b="1" i="0" lang="en" sz="1300" u="none" cap="none" strike="noStrike">
                <a:solidFill>
                  <a:srgbClr val="000000"/>
                </a:solidFill>
                <a:latin typeface="Times New Roman"/>
                <a:ea typeface="Times New Roman"/>
                <a:cs typeface="Times New Roman"/>
                <a:sym typeface="Times New Roman"/>
              </a:rPr>
              <a:t>What is the main difference between Terraform and CloudForm. Which you choose as a DevOps and why?</a:t>
            </a:r>
            <a:endParaRPr b="1" i="0" sz="1300" u="none" cap="none" strike="noStrike">
              <a:solidFill>
                <a:srgbClr val="000000"/>
              </a:solidFill>
              <a:latin typeface="Times New Roman"/>
              <a:ea typeface="Times New Roman"/>
              <a:cs typeface="Times New Roman"/>
              <a:sym typeface="Times New Roman"/>
            </a:endParaRPr>
          </a:p>
        </p:txBody>
      </p:sp>
      <p:pic>
        <p:nvPicPr>
          <p:cNvPr id="234" name="Google Shape;234;p20"/>
          <p:cNvPicPr preferRelativeResize="0"/>
          <p:nvPr/>
        </p:nvPicPr>
        <p:blipFill rotWithShape="1">
          <a:blip r:embed="rId4">
            <a:alphaModFix/>
          </a:blip>
          <a:srcRect b="0" l="0" r="0" t="0"/>
          <a:stretch/>
        </p:blipFill>
        <p:spPr>
          <a:xfrm>
            <a:off x="7134713" y="3818113"/>
            <a:ext cx="1628649" cy="814325"/>
          </a:xfrm>
          <a:prstGeom prst="rect">
            <a:avLst/>
          </a:prstGeom>
          <a:noFill/>
          <a:ln>
            <a:noFill/>
          </a:ln>
        </p:spPr>
      </p:pic>
      <p:pic>
        <p:nvPicPr>
          <p:cNvPr id="235" name="Google Shape;235;p20"/>
          <p:cNvPicPr preferRelativeResize="0"/>
          <p:nvPr/>
        </p:nvPicPr>
        <p:blipFill rotWithShape="1">
          <a:blip r:embed="rId5">
            <a:alphaModFix/>
          </a:blip>
          <a:srcRect b="5623" l="30181" r="30129" t="8649"/>
          <a:stretch/>
        </p:blipFill>
        <p:spPr>
          <a:xfrm>
            <a:off x="6966425" y="1199450"/>
            <a:ext cx="1275462" cy="1575575"/>
          </a:xfrm>
          <a:prstGeom prst="rect">
            <a:avLst/>
          </a:prstGeom>
          <a:noFill/>
          <a:ln>
            <a:noFill/>
          </a:ln>
        </p:spPr>
      </p:pic>
      <p:pic>
        <p:nvPicPr>
          <p:cNvPr id="236" name="Google Shape;236;p20"/>
          <p:cNvPicPr preferRelativeResize="0"/>
          <p:nvPr/>
        </p:nvPicPr>
        <p:blipFill rotWithShape="1">
          <a:blip r:embed="rId6">
            <a:alphaModFix/>
          </a:blip>
          <a:srcRect b="0" l="0" r="0" t="0"/>
          <a:stretch/>
        </p:blipFill>
        <p:spPr>
          <a:xfrm>
            <a:off x="331900" y="2007622"/>
            <a:ext cx="6240725" cy="2597675"/>
          </a:xfrm>
          <a:prstGeom prst="rect">
            <a:avLst/>
          </a:prstGeom>
          <a:noFill/>
          <a:ln cap="flat" cmpd="sng" w="9525">
            <a:solidFill>
              <a:srgbClr val="171717"/>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g20c29f65fb6_0_43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042" name="Google Shape;2042;g20c29f65fb6_0_43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cxnSp>
        <p:nvCxnSpPr>
          <p:cNvPr id="2043" name="Google Shape;2043;g20c29f65fb6_0_43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44" name="Google Shape;2044;g20c29f65fb6_0_430"/>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2045" name="Google Shape;2045;g20c29f65fb6_0_430"/>
          <p:cNvPicPr preferRelativeResize="0"/>
          <p:nvPr/>
        </p:nvPicPr>
        <p:blipFill rotWithShape="1">
          <a:blip r:embed="rId4">
            <a:alphaModFix/>
          </a:blip>
          <a:srcRect b="0" l="0" r="0" t="7518"/>
          <a:stretch/>
        </p:blipFill>
        <p:spPr>
          <a:xfrm>
            <a:off x="278150" y="654975"/>
            <a:ext cx="4666500" cy="4120400"/>
          </a:xfrm>
          <a:prstGeom prst="rect">
            <a:avLst/>
          </a:prstGeom>
          <a:noFill/>
          <a:ln>
            <a:noFill/>
          </a:ln>
        </p:spPr>
      </p:pic>
      <p:sp>
        <p:nvSpPr>
          <p:cNvPr id="2046" name="Google Shape;2046;g20c29f65fb6_0_430"/>
          <p:cNvSpPr txBox="1"/>
          <p:nvPr/>
        </p:nvSpPr>
        <p:spPr>
          <a:xfrm>
            <a:off x="5151925" y="1701775"/>
            <a:ext cx="28635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Implement Kubernetes RBAC (role-based access control)</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 cluster role for EKS read only users</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solidFill>
                  <a:schemeClr val="dk1"/>
                </a:solidFill>
                <a:latin typeface="Times New Roman"/>
                <a:ea typeface="Times New Roman"/>
                <a:cs typeface="Times New Roman"/>
                <a:sym typeface="Times New Roman"/>
              </a:rPr>
              <a:t>Create a cluster role binding for EKS read only users</a:t>
            </a:r>
            <a:endParaRPr>
              <a:latin typeface="Times New Roman"/>
              <a:ea typeface="Times New Roman"/>
              <a:cs typeface="Times New Roman"/>
              <a:sym typeface="Times New Roman"/>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g20c29f65fb6_0_41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052" name="Google Shape;2052;g20c29f65fb6_0_41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cxnSp>
        <p:nvCxnSpPr>
          <p:cNvPr id="2053" name="Google Shape;2053;g20c29f65fb6_0_41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54" name="Google Shape;2054;g20c29f65fb6_0_412"/>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2055" name="Google Shape;2055;g20c29f65fb6_0_412"/>
          <p:cNvPicPr preferRelativeResize="0"/>
          <p:nvPr/>
        </p:nvPicPr>
        <p:blipFill rotWithShape="1">
          <a:blip r:embed="rId4">
            <a:alphaModFix/>
          </a:blip>
          <a:srcRect b="0" l="0" r="0" t="7518"/>
          <a:stretch/>
        </p:blipFill>
        <p:spPr>
          <a:xfrm>
            <a:off x="278150" y="654975"/>
            <a:ext cx="4666500" cy="4120400"/>
          </a:xfrm>
          <a:prstGeom prst="rect">
            <a:avLst/>
          </a:prstGeom>
          <a:noFill/>
          <a:ln>
            <a:noFill/>
          </a:ln>
        </p:spPr>
      </p:pic>
      <p:sp>
        <p:nvSpPr>
          <p:cNvPr id="2056" name="Google Shape;2056;g20c29f65fb6_0_412"/>
          <p:cNvSpPr txBox="1"/>
          <p:nvPr/>
        </p:nvSpPr>
        <p:spPr>
          <a:xfrm>
            <a:off x="5090500" y="1417750"/>
            <a:ext cx="2863500" cy="330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Implement Kubernetes RBAC (role-based access control)</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the AWS configmag </a:t>
            </a:r>
            <a:endParaRPr>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With AWS EKS admin users</a:t>
            </a:r>
            <a:endParaRPr>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Font typeface="Times New Roman"/>
              <a:buChar char="○"/>
            </a:pPr>
            <a:r>
              <a:rPr lang="en">
                <a:solidFill>
                  <a:schemeClr val="dk1"/>
                </a:solidFill>
                <a:latin typeface="Times New Roman"/>
                <a:ea typeface="Times New Roman"/>
                <a:cs typeface="Times New Roman"/>
                <a:sym typeface="Times New Roman"/>
              </a:rPr>
              <a:t>With AWS admin users</a:t>
            </a:r>
            <a:endParaRPr>
              <a:solidFill>
                <a:schemeClr val="dk1"/>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With AWS EKS read only admin users</a:t>
            </a:r>
            <a:endParaRPr>
              <a:solidFill>
                <a:schemeClr val="dk1"/>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Test RBAC implementation</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0" name="Shape 2060"/>
        <p:cNvGrpSpPr/>
        <p:nvPr/>
      </p:nvGrpSpPr>
      <p:grpSpPr>
        <a:xfrm>
          <a:off x="0" y="0"/>
          <a:ext cx="0" cy="0"/>
          <a:chOff x="0" y="0"/>
          <a:chExt cx="0" cy="0"/>
        </a:xfrm>
      </p:grpSpPr>
      <p:sp>
        <p:nvSpPr>
          <p:cNvPr id="2061" name="Google Shape;2061;g20c29f65fb6_0_44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062" name="Google Shape;2062;g20c29f65fb6_0_44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cxnSp>
        <p:nvCxnSpPr>
          <p:cNvPr id="2063" name="Google Shape;2063;g20c29f65fb6_0_44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64" name="Google Shape;2064;g20c29f65fb6_0_448"/>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2065" name="Google Shape;2065;g20c29f65fb6_0_448"/>
          <p:cNvPicPr preferRelativeResize="0"/>
          <p:nvPr/>
        </p:nvPicPr>
        <p:blipFill rotWithShape="1">
          <a:blip r:embed="rId4">
            <a:alphaModFix/>
          </a:blip>
          <a:srcRect b="0" l="0" r="0" t="7518"/>
          <a:stretch/>
        </p:blipFill>
        <p:spPr>
          <a:xfrm>
            <a:off x="278150" y="654975"/>
            <a:ext cx="4666500" cy="4120400"/>
          </a:xfrm>
          <a:prstGeom prst="rect">
            <a:avLst/>
          </a:prstGeom>
          <a:noFill/>
          <a:ln>
            <a:noFill/>
          </a:ln>
        </p:spPr>
      </p:pic>
      <p:sp>
        <p:nvSpPr>
          <p:cNvPr id="2066" name="Google Shape;2066;g20c29f65fb6_0_448"/>
          <p:cNvSpPr txBox="1"/>
          <p:nvPr/>
        </p:nvSpPr>
        <p:spPr>
          <a:xfrm>
            <a:off x="5090500" y="1417750"/>
            <a:ext cx="2863500" cy="23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Create AWS ECR</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aws ECRs with for_each </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 Dockerfile for out application</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Build the </a:t>
            </a:r>
            <a:r>
              <a:rPr lang="en">
                <a:solidFill>
                  <a:schemeClr val="dk1"/>
                </a:solidFill>
                <a:latin typeface="Times New Roman"/>
                <a:ea typeface="Times New Roman"/>
                <a:cs typeface="Times New Roman"/>
                <a:sym typeface="Times New Roman"/>
              </a:rPr>
              <a:t>Dockerfile and Push into AWS ECR</a:t>
            </a:r>
            <a:endParaRPr>
              <a:latin typeface="Times New Roman"/>
              <a:ea typeface="Times New Roman"/>
              <a:cs typeface="Times New Roman"/>
              <a:sym typeface="Times New Roman"/>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sp>
        <p:nvSpPr>
          <p:cNvPr id="2071" name="Google Shape;2071;g20c29f65fb6_0_43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072" name="Google Shape;2072;g20c29f65fb6_0_43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cxnSp>
        <p:nvCxnSpPr>
          <p:cNvPr id="2073" name="Google Shape;2073;g20c29f65fb6_0_43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74" name="Google Shape;2074;g20c29f65fb6_0_439"/>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2075" name="Google Shape;2075;g20c29f65fb6_0_439"/>
          <p:cNvPicPr preferRelativeResize="0"/>
          <p:nvPr/>
        </p:nvPicPr>
        <p:blipFill rotWithShape="1">
          <a:blip r:embed="rId4">
            <a:alphaModFix/>
          </a:blip>
          <a:srcRect b="0" l="0" r="0" t="7518"/>
          <a:stretch/>
        </p:blipFill>
        <p:spPr>
          <a:xfrm>
            <a:off x="278150" y="654975"/>
            <a:ext cx="4666500" cy="4120400"/>
          </a:xfrm>
          <a:prstGeom prst="rect">
            <a:avLst/>
          </a:prstGeom>
          <a:noFill/>
          <a:ln>
            <a:noFill/>
          </a:ln>
        </p:spPr>
      </p:pic>
      <p:sp>
        <p:nvSpPr>
          <p:cNvPr id="2076" name="Google Shape;2076;g20c29f65fb6_0_439"/>
          <p:cNvSpPr txBox="1"/>
          <p:nvPr/>
        </p:nvSpPr>
        <p:spPr>
          <a:xfrm>
            <a:off x="5090500" y="1417750"/>
            <a:ext cx="28635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Create namespace</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Clr>
                <a:schemeClr val="dk1"/>
              </a:buClr>
              <a:buSzPts val="900"/>
              <a:buFont typeface="Times New Roman"/>
              <a:buChar char="●"/>
            </a:pPr>
            <a:r>
              <a:rPr lang="en">
                <a:solidFill>
                  <a:schemeClr val="dk1"/>
                </a:solidFill>
                <a:latin typeface="Times New Roman"/>
                <a:ea typeface="Times New Roman"/>
                <a:cs typeface="Times New Roman"/>
                <a:sym typeface="Times New Roman"/>
              </a:rPr>
              <a:t>Create aws namespaces with for_each </a:t>
            </a:r>
            <a:endParaRPr>
              <a:latin typeface="Times New Roman"/>
              <a:ea typeface="Times New Roman"/>
              <a:cs typeface="Times New Roman"/>
              <a:sym typeface="Times New Roman"/>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g20c29f65fb6_0_45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082" name="Google Shape;2082;g20c29f65fb6_0_45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cxnSp>
        <p:nvCxnSpPr>
          <p:cNvPr id="2083" name="Google Shape;2083;g20c29f65fb6_0_45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84" name="Google Shape;2084;g20c29f65fb6_0_457"/>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2085" name="Google Shape;2085;g20c29f65fb6_0_457"/>
          <p:cNvPicPr preferRelativeResize="0"/>
          <p:nvPr/>
        </p:nvPicPr>
        <p:blipFill rotWithShape="1">
          <a:blip r:embed="rId4">
            <a:alphaModFix/>
          </a:blip>
          <a:srcRect b="0" l="0" r="0" t="7518"/>
          <a:stretch/>
        </p:blipFill>
        <p:spPr>
          <a:xfrm>
            <a:off x="278150" y="654975"/>
            <a:ext cx="4666500" cy="4120400"/>
          </a:xfrm>
          <a:prstGeom prst="rect">
            <a:avLst/>
          </a:prstGeom>
          <a:noFill/>
          <a:ln>
            <a:noFill/>
          </a:ln>
        </p:spPr>
      </p:pic>
      <p:sp>
        <p:nvSpPr>
          <p:cNvPr id="2086" name="Google Shape;2086;g20c29f65fb6_0_457"/>
          <p:cNvSpPr txBox="1"/>
          <p:nvPr/>
        </p:nvSpPr>
        <p:spPr>
          <a:xfrm>
            <a:off x="5059775" y="1740200"/>
            <a:ext cx="2863500" cy="4002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Clr>
                <a:schemeClr val="dk1"/>
              </a:buClr>
              <a:buSzPts val="900"/>
              <a:buFont typeface="Times New Roman"/>
              <a:buChar char="●"/>
            </a:pPr>
            <a:r>
              <a:rPr lang="en">
                <a:solidFill>
                  <a:schemeClr val="dk1"/>
                </a:solidFill>
                <a:latin typeface="Times New Roman"/>
                <a:ea typeface="Times New Roman"/>
                <a:cs typeface="Times New Roman"/>
                <a:sym typeface="Times New Roman"/>
              </a:rPr>
              <a:t>Create EKS pods priority class</a:t>
            </a:r>
            <a:endParaRPr>
              <a:latin typeface="Times New Roman"/>
              <a:ea typeface="Times New Roman"/>
              <a:cs typeface="Times New Roman"/>
              <a:sym typeface="Times New Roman"/>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0" name="Shape 2090"/>
        <p:cNvGrpSpPr/>
        <p:nvPr/>
      </p:nvGrpSpPr>
      <p:grpSpPr>
        <a:xfrm>
          <a:off x="0" y="0"/>
          <a:ext cx="0" cy="0"/>
          <a:chOff x="0" y="0"/>
          <a:chExt cx="0" cy="0"/>
        </a:xfrm>
      </p:grpSpPr>
      <p:sp>
        <p:nvSpPr>
          <p:cNvPr id="2091" name="Google Shape;2091;g20c29f65fb6_0_46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092" name="Google Shape;2092;g20c29f65fb6_0_46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cxnSp>
        <p:nvCxnSpPr>
          <p:cNvPr id="2093" name="Google Shape;2093;g20c29f65fb6_0_46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094" name="Google Shape;2094;g20c29f65fb6_0_466"/>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2095" name="Google Shape;2095;g20c29f65fb6_0_466"/>
          <p:cNvPicPr preferRelativeResize="0"/>
          <p:nvPr/>
        </p:nvPicPr>
        <p:blipFill rotWithShape="1">
          <a:blip r:embed="rId4">
            <a:alphaModFix/>
          </a:blip>
          <a:srcRect b="0" l="0" r="0" t="7518"/>
          <a:stretch/>
        </p:blipFill>
        <p:spPr>
          <a:xfrm>
            <a:off x="278150" y="654975"/>
            <a:ext cx="4666500" cy="4120400"/>
          </a:xfrm>
          <a:prstGeom prst="rect">
            <a:avLst/>
          </a:prstGeom>
          <a:noFill/>
          <a:ln>
            <a:noFill/>
          </a:ln>
        </p:spPr>
      </p:pic>
      <p:sp>
        <p:nvSpPr>
          <p:cNvPr id="2096" name="Google Shape;2096;g20c29f65fb6_0_466"/>
          <p:cNvSpPr txBox="1"/>
          <p:nvPr/>
        </p:nvSpPr>
        <p:spPr>
          <a:xfrm>
            <a:off x="5059775" y="1740200"/>
            <a:ext cx="2863500" cy="7233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Clr>
                <a:schemeClr val="dk1"/>
              </a:buClr>
              <a:buSzPts val="900"/>
              <a:buFont typeface="Times New Roman"/>
              <a:buChar char="●"/>
            </a:pPr>
            <a:r>
              <a:rPr lang="en">
                <a:solidFill>
                  <a:schemeClr val="dk1"/>
                </a:solidFill>
                <a:latin typeface="Times New Roman"/>
                <a:ea typeface="Times New Roman"/>
                <a:cs typeface="Times New Roman"/>
                <a:sym typeface="Times New Roman"/>
              </a:rPr>
              <a:t>Create EBS CSI driver</a:t>
            </a:r>
            <a:endParaRPr>
              <a:solidFill>
                <a:schemeClr val="dk1"/>
              </a:solidFill>
              <a:latin typeface="Times New Roman"/>
              <a:ea typeface="Times New Roman"/>
              <a:cs typeface="Times New Roman"/>
              <a:sym typeface="Times New Roman"/>
            </a:endParaRPr>
          </a:p>
          <a:p>
            <a:pPr indent="-285750" lvl="0" marL="457200" rtl="0" algn="l">
              <a:lnSpc>
                <a:spcPct val="150000"/>
              </a:lnSpc>
              <a:spcBef>
                <a:spcPts val="0"/>
              </a:spcBef>
              <a:spcAft>
                <a:spcPts val="0"/>
              </a:spcAft>
              <a:buClr>
                <a:schemeClr val="dk1"/>
              </a:buClr>
              <a:buSzPts val="900"/>
              <a:buFont typeface="Times New Roman"/>
              <a:buChar char="●"/>
            </a:pPr>
            <a:r>
              <a:rPr lang="en">
                <a:solidFill>
                  <a:schemeClr val="dk1"/>
                </a:solidFill>
                <a:latin typeface="Times New Roman"/>
                <a:ea typeface="Times New Roman"/>
                <a:cs typeface="Times New Roman"/>
                <a:sym typeface="Times New Roman"/>
              </a:rPr>
              <a:t>Create a storage class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g20c29f65fb6_0_21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2102" name="Google Shape;2102;g20c29f65fb6_0_21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03" name="Google Shape;2103;g20c29f65fb6_0_217"/>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2104" name="Google Shape;2104;g20c29f65fb6_0_217"/>
          <p:cNvPicPr preferRelativeResize="0"/>
          <p:nvPr/>
        </p:nvPicPr>
        <p:blipFill rotWithShape="1">
          <a:blip r:embed="rId4">
            <a:alphaModFix/>
          </a:blip>
          <a:srcRect b="1413" l="2494" r="1573" t="9141"/>
          <a:stretch/>
        </p:blipFill>
        <p:spPr>
          <a:xfrm>
            <a:off x="407625" y="571550"/>
            <a:ext cx="4920850" cy="4380350"/>
          </a:xfrm>
          <a:prstGeom prst="rect">
            <a:avLst/>
          </a:prstGeom>
          <a:noFill/>
          <a:ln>
            <a:noFill/>
          </a:ln>
        </p:spPr>
      </p:pic>
      <p:sp>
        <p:nvSpPr>
          <p:cNvPr id="2105" name="Google Shape;2105;g20c29f65fb6_0_217"/>
          <p:cNvSpPr txBox="1"/>
          <p:nvPr/>
        </p:nvSpPr>
        <p:spPr>
          <a:xfrm>
            <a:off x="5743975" y="1637450"/>
            <a:ext cx="2863500" cy="266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EKS Upgrade</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Upgrade the EKS cluster from one version to another using the blue </a:t>
            </a:r>
            <a:r>
              <a:rPr lang="en">
                <a:latin typeface="Times New Roman"/>
                <a:ea typeface="Times New Roman"/>
                <a:cs typeface="Times New Roman"/>
                <a:sym typeface="Times New Roman"/>
              </a:rPr>
              <a:t>green</a:t>
            </a:r>
            <a:r>
              <a:rPr lang="en">
                <a:latin typeface="Times New Roman"/>
                <a:ea typeface="Times New Roman"/>
                <a:cs typeface="Times New Roman"/>
                <a:sym typeface="Times New Roman"/>
              </a:rPr>
              <a:t> mechanism</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Patch</a:t>
            </a:r>
            <a:r>
              <a:rPr lang="en">
                <a:latin typeface="Times New Roman"/>
                <a:ea typeface="Times New Roman"/>
                <a:cs typeface="Times New Roman"/>
                <a:sym typeface="Times New Roman"/>
              </a:rPr>
              <a:t> the cordns</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solidFill>
                  <a:schemeClr val="dk1"/>
                </a:solidFill>
                <a:latin typeface="Times New Roman"/>
                <a:ea typeface="Times New Roman"/>
                <a:cs typeface="Times New Roman"/>
                <a:sym typeface="Times New Roman"/>
              </a:rPr>
              <a:t>Patch the kube-proxy</a:t>
            </a:r>
            <a:endParaRPr>
              <a:solidFill>
                <a:schemeClr val="dk1"/>
              </a:solidFill>
              <a:latin typeface="Times New Roman"/>
              <a:ea typeface="Times New Roman"/>
              <a:cs typeface="Times New Roman"/>
              <a:sym typeface="Times New Roman"/>
            </a:endParaRPr>
          </a:p>
          <a:p>
            <a:pPr indent="-285750" lvl="0" marL="457200" rtl="0" algn="l">
              <a:lnSpc>
                <a:spcPct val="150000"/>
              </a:lnSpc>
              <a:spcBef>
                <a:spcPts val="0"/>
              </a:spcBef>
              <a:spcAft>
                <a:spcPts val="0"/>
              </a:spcAft>
              <a:buClr>
                <a:schemeClr val="dk1"/>
              </a:buClr>
              <a:buSzPts val="900"/>
              <a:buFont typeface="Times New Roman"/>
              <a:buChar char="●"/>
            </a:pPr>
            <a:r>
              <a:rPr lang="en">
                <a:solidFill>
                  <a:schemeClr val="dk1"/>
                </a:solidFill>
                <a:latin typeface="Times New Roman"/>
                <a:ea typeface="Times New Roman"/>
                <a:cs typeface="Times New Roman"/>
                <a:sym typeface="Times New Roman"/>
              </a:rPr>
              <a:t>Patch the VPC CNI</a:t>
            </a:r>
            <a:endParaRPr>
              <a:solidFill>
                <a:schemeClr val="dk1"/>
              </a:solidFill>
              <a:latin typeface="Times New Roman"/>
              <a:ea typeface="Times New Roman"/>
              <a:cs typeface="Times New Roman"/>
              <a:sym typeface="Times New Roman"/>
            </a:endParaRPr>
          </a:p>
          <a:p>
            <a:pPr indent="-285750" lvl="0" marL="457200" rtl="0" algn="l">
              <a:lnSpc>
                <a:spcPct val="150000"/>
              </a:lnSpc>
              <a:spcBef>
                <a:spcPts val="0"/>
              </a:spcBef>
              <a:spcAft>
                <a:spcPts val="0"/>
              </a:spcAft>
              <a:buClr>
                <a:schemeClr val="dk1"/>
              </a:buClr>
              <a:buSzPts val="900"/>
              <a:buFont typeface="Times New Roman"/>
              <a:buChar char="●"/>
            </a:pPr>
            <a:r>
              <a:rPr lang="en">
                <a:solidFill>
                  <a:schemeClr val="dk1"/>
                </a:solidFill>
                <a:latin typeface="Times New Roman"/>
                <a:ea typeface="Times New Roman"/>
                <a:cs typeface="Times New Roman"/>
                <a:sym typeface="Times New Roman"/>
              </a:rPr>
              <a:t>Flipp the node</a:t>
            </a:r>
            <a:endParaRPr>
              <a:solidFill>
                <a:schemeClr val="dk1"/>
              </a:solidFill>
              <a:latin typeface="Times New Roman"/>
              <a:ea typeface="Times New Roman"/>
              <a:cs typeface="Times New Roman"/>
              <a:sym typeface="Times New Roman"/>
            </a:endParaRPr>
          </a:p>
        </p:txBody>
      </p:sp>
      <p:sp>
        <p:nvSpPr>
          <p:cNvPr id="2106" name="Google Shape;2106;g20c29f65fb6_0_21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g1c5b60f80b6_0_4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112" name="Google Shape;2112;g1c5b60f80b6_0_4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cxnSp>
        <p:nvCxnSpPr>
          <p:cNvPr id="2113" name="Google Shape;2113;g1c5b60f80b6_0_4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14" name="Google Shape;2114;g1c5b60f80b6_0_40"/>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2115" name="Google Shape;2115;g1c5b60f80b6_0_40"/>
          <p:cNvPicPr preferRelativeResize="0"/>
          <p:nvPr/>
        </p:nvPicPr>
        <p:blipFill>
          <a:blip r:embed="rId4">
            <a:alphaModFix/>
          </a:blip>
          <a:stretch>
            <a:fillRect/>
          </a:stretch>
        </p:blipFill>
        <p:spPr>
          <a:xfrm>
            <a:off x="284775" y="571550"/>
            <a:ext cx="4690575" cy="4384274"/>
          </a:xfrm>
          <a:prstGeom prst="rect">
            <a:avLst/>
          </a:prstGeom>
          <a:noFill/>
          <a:ln>
            <a:noFill/>
          </a:ln>
        </p:spPr>
      </p:pic>
      <p:sp>
        <p:nvSpPr>
          <p:cNvPr id="2116" name="Google Shape;2116;g1c5b60f80b6_0_40"/>
          <p:cNvSpPr txBox="1"/>
          <p:nvPr/>
        </p:nvSpPr>
        <p:spPr>
          <a:xfrm>
            <a:off x="5375475" y="2013600"/>
            <a:ext cx="28635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EKS Fargate Only</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Clr>
                <a:schemeClr val="dk1"/>
              </a:buClr>
              <a:buSzPts val="900"/>
              <a:buFont typeface="Times New Roman"/>
              <a:buChar char="●"/>
            </a:pPr>
            <a:r>
              <a:rPr lang="en">
                <a:latin typeface="Times New Roman"/>
                <a:ea typeface="Times New Roman"/>
                <a:cs typeface="Times New Roman"/>
                <a:sym typeface="Times New Roman"/>
              </a:rPr>
              <a:t>Create EKS Fargate Profile</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Patch the fargate cordns (AWS fargate do not come with cordns like EKS nodes group)</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Fargate nodes</a:t>
            </a:r>
            <a:endParaRPr>
              <a:latin typeface="Times New Roman"/>
              <a:ea typeface="Times New Roman"/>
              <a:cs typeface="Times New Roman"/>
              <a:sym typeface="Times New Roman"/>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sp>
        <p:nvSpPr>
          <p:cNvPr id="2121" name="Google Shape;2121;g1c5b60f80b6_0_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2122" name="Google Shape;2122;g1c5b60f80b6_0_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23" name="Google Shape;2123;g1c5b60f80b6_0_9"/>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2124" name="Google Shape;2124;g1c5b60f80b6_0_9"/>
          <p:cNvPicPr preferRelativeResize="0"/>
          <p:nvPr/>
        </p:nvPicPr>
        <p:blipFill rotWithShape="1">
          <a:blip r:embed="rId4">
            <a:alphaModFix/>
          </a:blip>
          <a:srcRect b="0" l="0" r="0" t="0"/>
          <a:stretch/>
        </p:blipFill>
        <p:spPr>
          <a:xfrm>
            <a:off x="528049" y="1008225"/>
            <a:ext cx="7980450" cy="3940225"/>
          </a:xfrm>
          <a:prstGeom prst="rect">
            <a:avLst/>
          </a:prstGeom>
          <a:noFill/>
          <a:ln>
            <a:noFill/>
          </a:ln>
        </p:spPr>
      </p:pic>
      <p:sp>
        <p:nvSpPr>
          <p:cNvPr id="2125" name="Google Shape;2125;g1c5b60f80b6_0_9"/>
          <p:cNvSpPr txBox="1"/>
          <p:nvPr/>
        </p:nvSpPr>
        <p:spPr>
          <a:xfrm>
            <a:off x="3332175" y="401450"/>
            <a:ext cx="28635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Create EKS With Fargate </a:t>
            </a:r>
            <a:r>
              <a:rPr b="1" lang="en">
                <a:latin typeface="Times New Roman"/>
                <a:ea typeface="Times New Roman"/>
                <a:cs typeface="Times New Roman"/>
                <a:sym typeface="Times New Roman"/>
              </a:rPr>
              <a:t>Profile</a:t>
            </a:r>
            <a:endParaRPr>
              <a:latin typeface="Times New Roman"/>
              <a:ea typeface="Times New Roman"/>
              <a:cs typeface="Times New Roman"/>
              <a:sym typeface="Times New Roman"/>
            </a:endParaRPr>
          </a:p>
        </p:txBody>
      </p:sp>
      <p:sp>
        <p:nvSpPr>
          <p:cNvPr id="2126" name="Google Shape;2126;g1c5b60f80b6_0_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g1c5b60f80b6_0_2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2132" name="Google Shape;2132;g1c5b60f80b6_0_2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33" name="Google Shape;2133;g1c5b60f80b6_0_27"/>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2134" name="Google Shape;2134;g1c5b60f80b6_0_27"/>
          <p:cNvPicPr preferRelativeResize="0"/>
          <p:nvPr/>
        </p:nvPicPr>
        <p:blipFill rotWithShape="1">
          <a:blip r:embed="rId4">
            <a:alphaModFix/>
          </a:blip>
          <a:srcRect b="0" l="0" r="0" t="0"/>
          <a:stretch/>
        </p:blipFill>
        <p:spPr>
          <a:xfrm>
            <a:off x="978275" y="1016973"/>
            <a:ext cx="7369001" cy="3883600"/>
          </a:xfrm>
          <a:prstGeom prst="rect">
            <a:avLst/>
          </a:prstGeom>
          <a:noFill/>
          <a:ln>
            <a:noFill/>
          </a:ln>
        </p:spPr>
      </p:pic>
      <p:sp>
        <p:nvSpPr>
          <p:cNvPr id="2135" name="Google Shape;2135;g1c5b60f80b6_0_2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 name="Shape 65"/>
        <p:cNvGrpSpPr/>
        <p:nvPr/>
      </p:nvGrpSpPr>
      <p:grpSpPr>
        <a:xfrm>
          <a:off x="0" y="0"/>
          <a:ext cx="0" cy="0"/>
          <a:chOff x="0" y="0"/>
          <a:chExt cx="0" cy="0"/>
        </a:xfrm>
      </p:grpSpPr>
      <p:sp>
        <p:nvSpPr>
          <p:cNvPr id="66" name="Google Shape;66;p3"/>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7" name="Google Shape;67;p3"/>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8" name="Google Shape;68;p3"/>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9" name="Google Shape;69;p3"/>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Traditional Way of Managing Infrastructure</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70" name="Google Shape;70;p3"/>
          <p:cNvPicPr preferRelativeResize="0"/>
          <p:nvPr/>
        </p:nvPicPr>
        <p:blipFill rotWithShape="1">
          <a:blip r:embed="rId3">
            <a:alphaModFix/>
          </a:blip>
          <a:srcRect b="0" l="0" r="0" t="0"/>
          <a:stretch/>
        </p:blipFill>
        <p:spPr>
          <a:xfrm>
            <a:off x="7414200" y="4188000"/>
            <a:ext cx="1619100" cy="809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21"/>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42" name="Google Shape;242;p21"/>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43" name="Google Shape;243;p21"/>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4" name="Google Shape;244;p21"/>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 AWS CLI INSTALLATION</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245" name="Google Shape;245;p21"/>
          <p:cNvPicPr preferRelativeResize="0"/>
          <p:nvPr/>
        </p:nvPicPr>
        <p:blipFill rotWithShape="1">
          <a:blip r:embed="rId3">
            <a:alphaModFix/>
          </a:blip>
          <a:srcRect b="0" l="0" r="0" t="0"/>
          <a:stretch/>
        </p:blipFill>
        <p:spPr>
          <a:xfrm>
            <a:off x="7414200" y="4188000"/>
            <a:ext cx="1619100" cy="80955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g20c29f65fb6_0_14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2141" name="Google Shape;2141;g20c29f65fb6_0_14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42" name="Google Shape;2142;g20c29f65fb6_0_142"/>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2143" name="Google Shape;2143;g20c29f65fb6_0_142"/>
          <p:cNvPicPr preferRelativeResize="0"/>
          <p:nvPr/>
        </p:nvPicPr>
        <p:blipFill>
          <a:blip r:embed="rId4">
            <a:alphaModFix/>
          </a:blip>
          <a:stretch>
            <a:fillRect/>
          </a:stretch>
        </p:blipFill>
        <p:spPr>
          <a:xfrm>
            <a:off x="499725" y="1015300"/>
            <a:ext cx="7815048" cy="3861749"/>
          </a:xfrm>
          <a:prstGeom prst="rect">
            <a:avLst/>
          </a:prstGeom>
          <a:noFill/>
          <a:ln>
            <a:noFill/>
          </a:ln>
        </p:spPr>
      </p:pic>
      <p:sp>
        <p:nvSpPr>
          <p:cNvPr id="2144" name="Google Shape;2144;g20c29f65fb6_0_14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g20c29f65fb6_0_26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150" name="Google Shape;2150;g20c29f65fb6_0_26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cxnSp>
        <p:nvCxnSpPr>
          <p:cNvPr id="2151" name="Google Shape;2151;g20c29f65fb6_0_26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52" name="Google Shape;2152;g20c29f65fb6_0_26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2153" name="Google Shape;2153;g20c29f65fb6_0_263"/>
          <p:cNvPicPr preferRelativeResize="0"/>
          <p:nvPr/>
        </p:nvPicPr>
        <p:blipFill rotWithShape="1">
          <a:blip r:embed="rId4">
            <a:alphaModFix/>
          </a:blip>
          <a:srcRect b="0" l="0" r="0" t="7518"/>
          <a:stretch/>
        </p:blipFill>
        <p:spPr>
          <a:xfrm>
            <a:off x="278150" y="654975"/>
            <a:ext cx="4666500" cy="4120400"/>
          </a:xfrm>
          <a:prstGeom prst="rect">
            <a:avLst/>
          </a:prstGeom>
          <a:noFill/>
          <a:ln>
            <a:noFill/>
          </a:ln>
        </p:spPr>
      </p:pic>
      <p:sp>
        <p:nvSpPr>
          <p:cNvPr id="2154" name="Google Shape;2154;g20c29f65fb6_0_263"/>
          <p:cNvSpPr txBox="1"/>
          <p:nvPr/>
        </p:nvSpPr>
        <p:spPr>
          <a:xfrm>
            <a:off x="5067500" y="1383775"/>
            <a:ext cx="2863500" cy="2662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Decommission Kubernetes nodes from the cluster</a:t>
            </a:r>
            <a:endParaRPr b="1">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1- </a:t>
            </a:r>
            <a:r>
              <a:rPr lang="en">
                <a:solidFill>
                  <a:schemeClr val="dk1"/>
                </a:solidFill>
                <a:latin typeface="Times New Roman"/>
                <a:ea typeface="Times New Roman"/>
                <a:cs typeface="Times New Roman"/>
                <a:sym typeface="Times New Roman"/>
              </a:rPr>
              <a:t>Taint the node</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2- Launch a new node and remove the old node from the autoscaling group</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3- Drain the </a:t>
            </a:r>
            <a:r>
              <a:rPr lang="en">
                <a:latin typeface="Times New Roman"/>
                <a:ea typeface="Times New Roman"/>
                <a:cs typeface="Times New Roman"/>
                <a:sym typeface="Times New Roman"/>
              </a:rPr>
              <a:t>old</a:t>
            </a:r>
            <a:r>
              <a:rPr lang="en">
                <a:latin typeface="Times New Roman"/>
                <a:ea typeface="Times New Roman"/>
                <a:cs typeface="Times New Roman"/>
                <a:sym typeface="Times New Roman"/>
              </a:rPr>
              <a:t>  node</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4 - Terminate the old node </a:t>
            </a:r>
            <a:endParaRPr>
              <a:latin typeface="Times New Roman"/>
              <a:ea typeface="Times New Roman"/>
              <a:cs typeface="Times New Roman"/>
              <a:sym typeface="Times New Roman"/>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g20c29f65fb6_0_28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160" name="Google Shape;2160;g20c29f65fb6_0_28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cxnSp>
        <p:nvCxnSpPr>
          <p:cNvPr id="2161" name="Google Shape;2161;g20c29f65fb6_0_28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62" name="Google Shape;2162;g20c29f65fb6_0_28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2163" name="Google Shape;2163;g20c29f65fb6_0_283"/>
          <p:cNvPicPr preferRelativeResize="0"/>
          <p:nvPr/>
        </p:nvPicPr>
        <p:blipFill rotWithShape="1">
          <a:blip r:embed="rId4">
            <a:alphaModFix/>
          </a:blip>
          <a:srcRect b="0" l="0" r="0" t="7518"/>
          <a:stretch/>
        </p:blipFill>
        <p:spPr>
          <a:xfrm>
            <a:off x="278150" y="654975"/>
            <a:ext cx="4666500" cy="4120400"/>
          </a:xfrm>
          <a:prstGeom prst="rect">
            <a:avLst/>
          </a:prstGeom>
          <a:noFill/>
          <a:ln>
            <a:noFill/>
          </a:ln>
        </p:spPr>
      </p:pic>
      <p:sp>
        <p:nvSpPr>
          <p:cNvPr id="2164" name="Google Shape;2164;g20c29f65fb6_0_283"/>
          <p:cNvSpPr txBox="1"/>
          <p:nvPr/>
        </p:nvSpPr>
        <p:spPr>
          <a:xfrm>
            <a:off x="5121225" y="1732500"/>
            <a:ext cx="2940300" cy="1693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Metric Server</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t>
            </a:r>
            <a:r>
              <a:rPr lang="en">
                <a:solidFill>
                  <a:schemeClr val="dk1"/>
                </a:solidFill>
                <a:latin typeface="Times New Roman"/>
                <a:ea typeface="Times New Roman"/>
                <a:cs typeface="Times New Roman"/>
                <a:sym typeface="Times New Roman"/>
              </a:rPr>
              <a:t>metric server</a:t>
            </a:r>
            <a:r>
              <a:rPr lang="en">
                <a:latin typeface="Times New Roman"/>
                <a:ea typeface="Times New Roman"/>
                <a:cs typeface="Times New Roman"/>
                <a:sym typeface="Times New Roman"/>
              </a:rPr>
              <a:t> policy and role</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Install </a:t>
            </a:r>
            <a:r>
              <a:rPr lang="en">
                <a:solidFill>
                  <a:schemeClr val="dk1"/>
                </a:solidFill>
                <a:latin typeface="Times New Roman"/>
                <a:ea typeface="Times New Roman"/>
                <a:cs typeface="Times New Roman"/>
                <a:sym typeface="Times New Roman"/>
              </a:rPr>
              <a:t>metric server</a:t>
            </a:r>
            <a:r>
              <a:rPr lang="en">
                <a:latin typeface="Times New Roman"/>
                <a:ea typeface="Times New Roman"/>
                <a:cs typeface="Times New Roman"/>
                <a:sym typeface="Times New Roman"/>
              </a:rPr>
              <a:t> chart in the cluster</a:t>
            </a:r>
            <a:endParaRPr>
              <a:latin typeface="Times New Roman"/>
              <a:ea typeface="Times New Roman"/>
              <a:cs typeface="Times New Roman"/>
              <a:sym typeface="Times New Roman"/>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sp>
        <p:nvSpPr>
          <p:cNvPr id="2169" name="Google Shape;2169;g20c29f65fb6_0_49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170" name="Google Shape;2170;g20c29f65fb6_0_49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cxnSp>
        <p:nvCxnSpPr>
          <p:cNvPr id="2171" name="Google Shape;2171;g20c29f65fb6_0_49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72" name="Google Shape;2172;g20c29f65fb6_0_49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2173" name="Google Shape;2173;g20c29f65fb6_0_493"/>
          <p:cNvPicPr preferRelativeResize="0"/>
          <p:nvPr/>
        </p:nvPicPr>
        <p:blipFill rotWithShape="1">
          <a:blip r:embed="rId4">
            <a:alphaModFix/>
          </a:blip>
          <a:srcRect b="0" l="0" r="0" t="7518"/>
          <a:stretch/>
        </p:blipFill>
        <p:spPr>
          <a:xfrm>
            <a:off x="278150" y="654975"/>
            <a:ext cx="4666500" cy="4120400"/>
          </a:xfrm>
          <a:prstGeom prst="rect">
            <a:avLst/>
          </a:prstGeom>
          <a:noFill/>
          <a:ln>
            <a:noFill/>
          </a:ln>
        </p:spPr>
      </p:pic>
      <p:sp>
        <p:nvSpPr>
          <p:cNvPr id="2174" name="Google Shape;2174;g20c29f65fb6_0_493"/>
          <p:cNvSpPr txBox="1"/>
          <p:nvPr/>
        </p:nvSpPr>
        <p:spPr>
          <a:xfrm>
            <a:off x="5121225" y="1732500"/>
            <a:ext cx="2940300" cy="2339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Cluster Autoscaler</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cluster autoscaler policy and role</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Install </a:t>
            </a:r>
            <a:r>
              <a:rPr lang="en">
                <a:solidFill>
                  <a:schemeClr val="dk1"/>
                </a:solidFill>
                <a:latin typeface="Times New Roman"/>
                <a:ea typeface="Times New Roman"/>
                <a:cs typeface="Times New Roman"/>
                <a:sym typeface="Times New Roman"/>
              </a:rPr>
              <a:t>cluster autoscaler</a:t>
            </a:r>
            <a:r>
              <a:rPr lang="en">
                <a:latin typeface="Times New Roman"/>
                <a:ea typeface="Times New Roman"/>
                <a:cs typeface="Times New Roman"/>
                <a:sym typeface="Times New Roman"/>
              </a:rPr>
              <a:t> chart in the cluster</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Implement </a:t>
            </a:r>
            <a:r>
              <a:rPr lang="en">
                <a:solidFill>
                  <a:schemeClr val="dk1"/>
                </a:solidFill>
                <a:latin typeface="Times New Roman"/>
                <a:ea typeface="Times New Roman"/>
                <a:cs typeface="Times New Roman"/>
                <a:sym typeface="Times New Roman"/>
              </a:rPr>
              <a:t>Kubernetes nodes autoscaling</a:t>
            </a:r>
            <a:endParaRPr>
              <a:latin typeface="Times New Roman"/>
              <a:ea typeface="Times New Roman"/>
              <a:cs typeface="Times New Roman"/>
              <a:sym typeface="Times New Roman"/>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sp>
        <p:nvSpPr>
          <p:cNvPr id="2179" name="Google Shape;2179;g20c29f65fb6_0_27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180" name="Google Shape;2180;g20c29f65fb6_0_27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cxnSp>
        <p:nvCxnSpPr>
          <p:cNvPr id="2181" name="Google Shape;2181;g20c29f65fb6_0_27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82" name="Google Shape;2182;g20c29f65fb6_0_274"/>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2183" name="Google Shape;2183;g20c29f65fb6_0_274"/>
          <p:cNvPicPr preferRelativeResize="0"/>
          <p:nvPr/>
        </p:nvPicPr>
        <p:blipFill rotWithShape="1">
          <a:blip r:embed="rId4">
            <a:alphaModFix/>
          </a:blip>
          <a:srcRect b="0" l="0" r="0" t="7518"/>
          <a:stretch/>
        </p:blipFill>
        <p:spPr>
          <a:xfrm>
            <a:off x="278150" y="654975"/>
            <a:ext cx="4666500" cy="4120400"/>
          </a:xfrm>
          <a:prstGeom prst="rect">
            <a:avLst/>
          </a:prstGeom>
          <a:noFill/>
          <a:ln>
            <a:noFill/>
          </a:ln>
        </p:spPr>
      </p:pic>
      <p:sp>
        <p:nvSpPr>
          <p:cNvPr id="2184" name="Google Shape;2184;g20c29f65fb6_0_274"/>
          <p:cNvSpPr txBox="1"/>
          <p:nvPr/>
        </p:nvSpPr>
        <p:spPr>
          <a:xfrm>
            <a:off x="5121225" y="2262200"/>
            <a:ext cx="2940300" cy="1693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External DNS</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external DNS </a:t>
            </a:r>
            <a:r>
              <a:rPr lang="en">
                <a:solidFill>
                  <a:schemeClr val="dk1"/>
                </a:solidFill>
                <a:latin typeface="Times New Roman"/>
                <a:ea typeface="Times New Roman"/>
                <a:cs typeface="Times New Roman"/>
                <a:sym typeface="Times New Roman"/>
              </a:rPr>
              <a:t>policy </a:t>
            </a:r>
            <a:r>
              <a:rPr lang="en">
                <a:latin typeface="Times New Roman"/>
                <a:ea typeface="Times New Roman"/>
                <a:cs typeface="Times New Roman"/>
                <a:sym typeface="Times New Roman"/>
              </a:rPr>
              <a:t>and role</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Install External DNS Chart in the cluster</a:t>
            </a:r>
            <a:endParaRPr>
              <a:latin typeface="Times New Roman"/>
              <a:ea typeface="Times New Roman"/>
              <a:cs typeface="Times New Roman"/>
              <a:sym typeface="Times New Roman"/>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g20c29f65fb6_0_29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190" name="Google Shape;2190;g20c29f65fb6_0_29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project</a:t>
            </a:r>
            <a:endParaRPr b="1" i="0" sz="1800" u="none" cap="none" strike="noStrike">
              <a:solidFill>
                <a:srgbClr val="0B5394"/>
              </a:solidFill>
              <a:latin typeface="Arial"/>
              <a:ea typeface="Arial"/>
              <a:cs typeface="Arial"/>
              <a:sym typeface="Arial"/>
            </a:endParaRPr>
          </a:p>
        </p:txBody>
      </p:sp>
      <p:cxnSp>
        <p:nvCxnSpPr>
          <p:cNvPr id="2191" name="Google Shape;2191;g20c29f65fb6_0_29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192" name="Google Shape;2192;g20c29f65fb6_0_292"/>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2193" name="Google Shape;2193;g20c29f65fb6_0_292"/>
          <p:cNvPicPr preferRelativeResize="0"/>
          <p:nvPr/>
        </p:nvPicPr>
        <p:blipFill rotWithShape="1">
          <a:blip r:embed="rId4">
            <a:alphaModFix/>
          </a:blip>
          <a:srcRect b="0" l="0" r="0" t="7518"/>
          <a:stretch/>
        </p:blipFill>
        <p:spPr>
          <a:xfrm>
            <a:off x="278150" y="654975"/>
            <a:ext cx="4666500" cy="4120400"/>
          </a:xfrm>
          <a:prstGeom prst="rect">
            <a:avLst/>
          </a:prstGeom>
          <a:noFill/>
          <a:ln>
            <a:noFill/>
          </a:ln>
        </p:spPr>
      </p:pic>
      <p:sp>
        <p:nvSpPr>
          <p:cNvPr id="2194" name="Google Shape;2194;g20c29f65fb6_0_292"/>
          <p:cNvSpPr txBox="1"/>
          <p:nvPr/>
        </p:nvSpPr>
        <p:spPr>
          <a:xfrm>
            <a:off x="5121225" y="1724825"/>
            <a:ext cx="2940300" cy="2339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Load Balancer Controller</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Create </a:t>
            </a:r>
            <a:r>
              <a:rPr lang="en">
                <a:solidFill>
                  <a:schemeClr val="dk1"/>
                </a:solidFill>
                <a:latin typeface="Times New Roman"/>
                <a:ea typeface="Times New Roman"/>
                <a:cs typeface="Times New Roman"/>
                <a:sym typeface="Times New Roman"/>
              </a:rPr>
              <a:t>load balancer controller</a:t>
            </a:r>
            <a:r>
              <a:rPr lang="en">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policy </a:t>
            </a:r>
            <a:r>
              <a:rPr lang="en">
                <a:latin typeface="Times New Roman"/>
                <a:ea typeface="Times New Roman"/>
                <a:cs typeface="Times New Roman"/>
                <a:sym typeface="Times New Roman"/>
              </a:rPr>
              <a:t>and role</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solidFill>
                  <a:schemeClr val="dk1"/>
                </a:solidFill>
                <a:latin typeface="Times New Roman"/>
                <a:ea typeface="Times New Roman"/>
                <a:cs typeface="Times New Roman"/>
                <a:sym typeface="Times New Roman"/>
              </a:rPr>
              <a:t>Create load balancer controller ingress class</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Install </a:t>
            </a:r>
            <a:r>
              <a:rPr lang="en">
                <a:solidFill>
                  <a:schemeClr val="dk1"/>
                </a:solidFill>
                <a:latin typeface="Times New Roman"/>
                <a:ea typeface="Times New Roman"/>
                <a:cs typeface="Times New Roman"/>
                <a:sym typeface="Times New Roman"/>
              </a:rPr>
              <a:t>load balancer controller policy</a:t>
            </a:r>
            <a:r>
              <a:rPr lang="en">
                <a:latin typeface="Times New Roman"/>
                <a:ea typeface="Times New Roman"/>
                <a:cs typeface="Times New Roman"/>
                <a:sym typeface="Times New Roman"/>
              </a:rPr>
              <a:t> in the cluster</a:t>
            </a:r>
            <a:endParaRPr>
              <a:latin typeface="Times New Roman"/>
              <a:ea typeface="Times New Roman"/>
              <a:cs typeface="Times New Roman"/>
              <a:sym typeface="Times New Roman"/>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g1c5b60f80b6_0_7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2200" name="Google Shape;2200;g1c5b60f80b6_0_7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key features</a:t>
            </a:r>
            <a:endParaRPr b="1" i="0" sz="1800" u="none" cap="none" strike="noStrike">
              <a:solidFill>
                <a:srgbClr val="0B5394"/>
              </a:solidFill>
              <a:latin typeface="Arial"/>
              <a:ea typeface="Arial"/>
              <a:cs typeface="Arial"/>
              <a:sym typeface="Arial"/>
            </a:endParaRPr>
          </a:p>
        </p:txBody>
      </p:sp>
      <p:cxnSp>
        <p:nvCxnSpPr>
          <p:cNvPr id="2201" name="Google Shape;2201;g1c5b60f80b6_0_7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202" name="Google Shape;2202;g1c5b60f80b6_0_76"/>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2203" name="Google Shape;2203;g1c5b60f80b6_0_76"/>
          <p:cNvPicPr preferRelativeResize="0"/>
          <p:nvPr/>
        </p:nvPicPr>
        <p:blipFill rotWithShape="1">
          <a:blip r:embed="rId4">
            <a:alphaModFix/>
          </a:blip>
          <a:srcRect b="0" l="0" r="0" t="0"/>
          <a:stretch/>
        </p:blipFill>
        <p:spPr>
          <a:xfrm>
            <a:off x="223600" y="995475"/>
            <a:ext cx="5957401" cy="3798399"/>
          </a:xfrm>
          <a:prstGeom prst="rect">
            <a:avLst/>
          </a:prstGeom>
          <a:noFill/>
          <a:ln cap="flat" cmpd="sng" w="9525">
            <a:solidFill>
              <a:srgbClr val="171717"/>
            </a:solidFill>
            <a:prstDash val="solid"/>
            <a:round/>
            <a:headEnd len="sm" w="sm" type="none"/>
            <a:tailEnd len="sm" w="sm" type="none"/>
          </a:ln>
        </p:spPr>
      </p:pic>
      <p:sp>
        <p:nvSpPr>
          <p:cNvPr id="2204" name="Google Shape;2204;g1c5b60f80b6_0_76"/>
          <p:cNvSpPr txBox="1"/>
          <p:nvPr/>
        </p:nvSpPr>
        <p:spPr>
          <a:xfrm>
            <a:off x="6295775" y="1338250"/>
            <a:ext cx="2264700" cy="3309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Implement</a:t>
            </a:r>
            <a:r>
              <a:rPr b="1" lang="en">
                <a:latin typeface="Times New Roman"/>
                <a:ea typeface="Times New Roman"/>
                <a:cs typeface="Times New Roman"/>
                <a:sym typeface="Times New Roman"/>
              </a:rPr>
              <a:t> SSL with:</a:t>
            </a:r>
            <a:endParaRPr b="1">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Application </a:t>
            </a:r>
            <a:r>
              <a:rPr lang="en">
                <a:latin typeface="Times New Roman"/>
                <a:ea typeface="Times New Roman"/>
                <a:cs typeface="Times New Roman"/>
                <a:sym typeface="Times New Roman"/>
              </a:rPr>
              <a:t>load balancer</a:t>
            </a:r>
            <a:r>
              <a:rPr lang="en">
                <a:latin typeface="Times New Roman"/>
                <a:ea typeface="Times New Roman"/>
                <a:cs typeface="Times New Roman"/>
                <a:sym typeface="Times New Roman"/>
              </a:rPr>
              <a:t> with path </a:t>
            </a:r>
            <a:r>
              <a:rPr lang="en">
                <a:latin typeface="Times New Roman"/>
                <a:ea typeface="Times New Roman"/>
                <a:cs typeface="Times New Roman"/>
                <a:sym typeface="Times New Roman"/>
              </a:rPr>
              <a:t>based</a:t>
            </a:r>
            <a:r>
              <a:rPr lang="en">
                <a:latin typeface="Times New Roman"/>
                <a:ea typeface="Times New Roman"/>
                <a:cs typeface="Times New Roman"/>
                <a:sym typeface="Times New Roman"/>
              </a:rPr>
              <a:t> routing</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ALB ingress controller</a:t>
            </a:r>
            <a:endParaRPr>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a:latin typeface="Times New Roman"/>
                <a:ea typeface="Times New Roman"/>
                <a:cs typeface="Times New Roman"/>
                <a:sym typeface="Times New Roman"/>
              </a:rPr>
              <a:t>Use external DNS to create record in route 53</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8" name="Shape 2208"/>
        <p:cNvGrpSpPr/>
        <p:nvPr/>
      </p:nvGrpSpPr>
      <p:grpSpPr>
        <a:xfrm>
          <a:off x="0" y="0"/>
          <a:ext cx="0" cy="0"/>
          <a:chOff x="0" y="0"/>
          <a:chExt cx="0" cy="0"/>
        </a:xfrm>
      </p:grpSpPr>
      <p:sp>
        <p:nvSpPr>
          <p:cNvPr id="2209" name="Google Shape;2209;g1c5b60f80b6_0_320"/>
          <p:cNvSpPr/>
          <p:nvPr/>
        </p:nvSpPr>
        <p:spPr>
          <a:xfrm>
            <a:off x="114289" y="589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Courier New"/>
              <a:ea typeface="Courier New"/>
              <a:cs typeface="Courier New"/>
              <a:sym typeface="Courier New"/>
            </a:endParaRPr>
          </a:p>
        </p:txBody>
      </p:sp>
      <p:sp>
        <p:nvSpPr>
          <p:cNvPr id="2210" name="Google Shape;2210;g1c5b60f80b6_0_32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AWS CLI Profile</a:t>
            </a:r>
            <a:endParaRPr b="1" i="0" sz="1800" u="none" cap="none" strike="noStrike">
              <a:solidFill>
                <a:srgbClr val="0B5394"/>
              </a:solidFill>
              <a:latin typeface="Arial"/>
              <a:ea typeface="Arial"/>
              <a:cs typeface="Arial"/>
              <a:sym typeface="Arial"/>
            </a:endParaRPr>
          </a:p>
        </p:txBody>
      </p:sp>
      <p:cxnSp>
        <p:nvCxnSpPr>
          <p:cNvPr id="2211" name="Google Shape;2211;g1c5b60f80b6_0_32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212" name="Google Shape;2212;g1c5b60f80b6_0_320"/>
          <p:cNvPicPr preferRelativeResize="0"/>
          <p:nvPr/>
        </p:nvPicPr>
        <p:blipFill rotWithShape="1">
          <a:blip r:embed="rId3">
            <a:alphaModFix/>
          </a:blip>
          <a:srcRect b="0" l="0" r="0" t="0"/>
          <a:stretch/>
        </p:blipFill>
        <p:spPr>
          <a:xfrm>
            <a:off x="178650" y="4221350"/>
            <a:ext cx="1436625" cy="718325"/>
          </a:xfrm>
          <a:prstGeom prst="rect">
            <a:avLst/>
          </a:prstGeom>
          <a:noFill/>
          <a:ln>
            <a:noFill/>
          </a:ln>
        </p:spPr>
      </p:pic>
      <p:pic>
        <p:nvPicPr>
          <p:cNvPr id="2213" name="Google Shape;2213;g1c5b60f80b6_0_320"/>
          <p:cNvPicPr preferRelativeResize="0"/>
          <p:nvPr/>
        </p:nvPicPr>
        <p:blipFill rotWithShape="1">
          <a:blip r:embed="rId4">
            <a:alphaModFix/>
          </a:blip>
          <a:srcRect b="0" l="0" r="0" t="0"/>
          <a:stretch/>
        </p:blipFill>
        <p:spPr>
          <a:xfrm>
            <a:off x="5081225" y="98525"/>
            <a:ext cx="3869700" cy="487384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c5b60f80b6_0_11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Courier New"/>
              <a:ea typeface="Courier New"/>
              <a:cs typeface="Courier New"/>
              <a:sym typeface="Courier New"/>
            </a:endParaRPr>
          </a:p>
        </p:txBody>
      </p:sp>
      <p:sp>
        <p:nvSpPr>
          <p:cNvPr id="251" name="Google Shape;251;g1c5b60f80b6_0_11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AWS CLI Installation On Windows and Linux</a:t>
            </a:r>
            <a:endParaRPr b="1" i="0" sz="1800" u="none" cap="none" strike="noStrike">
              <a:solidFill>
                <a:srgbClr val="0B5394"/>
              </a:solidFill>
              <a:latin typeface="Arial"/>
              <a:ea typeface="Arial"/>
              <a:cs typeface="Arial"/>
              <a:sym typeface="Arial"/>
            </a:endParaRPr>
          </a:p>
        </p:txBody>
      </p:sp>
      <p:cxnSp>
        <p:nvCxnSpPr>
          <p:cNvPr id="252" name="Google Shape;252;g1c5b60f80b6_0_11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53" name="Google Shape;253;g1c5b60f80b6_0_119"/>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254" name="Google Shape;254;g1c5b60f80b6_0_119"/>
          <p:cNvSpPr txBox="1"/>
          <p:nvPr/>
        </p:nvSpPr>
        <p:spPr>
          <a:xfrm>
            <a:off x="406425" y="824300"/>
            <a:ext cx="4242300" cy="1907400"/>
          </a:xfrm>
          <a:prstGeom prst="rect">
            <a:avLst/>
          </a:prstGeom>
          <a:noFill/>
          <a:ln>
            <a:noFill/>
          </a:ln>
        </p:spPr>
        <p:txBody>
          <a:bodyPr anchorCtr="0" anchor="t" bIns="91425" lIns="91425" spcFirstLastPara="1" rIns="91425" wrap="square" tIns="91425">
            <a:spAutoFit/>
          </a:bodyPr>
          <a:lstStyle/>
          <a:p>
            <a:pPr indent="0" lvl="0" marL="0" marR="0" rtl="0" algn="l">
              <a:lnSpc>
                <a:spcPct val="171400"/>
              </a:lnSpc>
              <a:spcBef>
                <a:spcPts val="900"/>
              </a:spcBef>
              <a:spcAft>
                <a:spcPts val="0"/>
              </a:spcAft>
              <a:buClr>
                <a:srgbClr val="000000"/>
              </a:buClr>
              <a:buSzPts val="1200"/>
              <a:buFont typeface="Arial"/>
              <a:buNone/>
            </a:pPr>
            <a:r>
              <a:rPr b="1" i="0" lang="en" sz="1200" u="none" cap="none" strike="noStrike">
                <a:solidFill>
                  <a:srgbClr val="172B4D"/>
                </a:solidFill>
                <a:highlight>
                  <a:srgbClr val="FFFFFF"/>
                </a:highlight>
                <a:latin typeface="Times New Roman"/>
                <a:ea typeface="Times New Roman"/>
                <a:cs typeface="Times New Roman"/>
                <a:sym typeface="Times New Roman"/>
              </a:rPr>
              <a:t>AWS CLI Installation on Mac OS</a:t>
            </a:r>
            <a:endParaRPr b="1" i="0" sz="1200" u="none" cap="none" strike="noStrike">
              <a:solidFill>
                <a:srgbClr val="172B4D"/>
              </a:solidFill>
              <a:highlight>
                <a:srgbClr val="FFFFFF"/>
              </a:highlight>
              <a:latin typeface="Times New Roman"/>
              <a:ea typeface="Times New Roman"/>
              <a:cs typeface="Times New Roman"/>
              <a:sym typeface="Times New Roman"/>
            </a:endParaRPr>
          </a:p>
          <a:p>
            <a:pPr indent="0" lvl="0" marL="0" marR="0" rtl="0" algn="l">
              <a:lnSpc>
                <a:spcPct val="171400"/>
              </a:lnSpc>
              <a:spcBef>
                <a:spcPts val="900"/>
              </a:spcBef>
              <a:spcAft>
                <a:spcPts val="0"/>
              </a:spcAft>
              <a:buClr>
                <a:srgbClr val="000000"/>
              </a:buClr>
              <a:buSzPts val="1000"/>
              <a:buFont typeface="Arial"/>
              <a:buNone/>
            </a:pPr>
            <a:r>
              <a:rPr b="0" i="0" lang="en" sz="1000" u="sng" cap="none" strike="noStrike">
                <a:solidFill>
                  <a:schemeClr val="hlink"/>
                </a:solidFill>
                <a:highlight>
                  <a:srgbClr val="FFFFFF"/>
                </a:highlight>
                <a:latin typeface="Times New Roman"/>
                <a:ea typeface="Times New Roman"/>
                <a:cs typeface="Times New Roman"/>
                <a:sym typeface="Times New Roman"/>
                <a:hlinkClick r:id="rId4"/>
              </a:rPr>
              <a:t>https://formulae.brew.sh/formula/awscli#default</a:t>
            </a:r>
            <a:endParaRPr b="0" i="0" sz="1000" u="none" cap="none" strike="noStrike">
              <a:solidFill>
                <a:srgbClr val="172B4D"/>
              </a:solidFill>
              <a:highlight>
                <a:srgbClr val="FFFFFF"/>
              </a:highlight>
              <a:latin typeface="Times New Roman"/>
              <a:ea typeface="Times New Roman"/>
              <a:cs typeface="Times New Roman"/>
              <a:sym typeface="Times New Roman"/>
            </a:endParaRPr>
          </a:p>
          <a:p>
            <a:pPr indent="0" lvl="0" marL="0" marR="0" rtl="0" algn="l">
              <a:lnSpc>
                <a:spcPct val="171400"/>
              </a:lnSpc>
              <a:spcBef>
                <a:spcPts val="900"/>
              </a:spcBef>
              <a:spcAft>
                <a:spcPts val="0"/>
              </a:spcAft>
              <a:buClr>
                <a:srgbClr val="000000"/>
              </a:buClr>
              <a:buSzPts val="1200"/>
              <a:buFont typeface="Arial"/>
              <a:buNone/>
            </a:pPr>
            <a:r>
              <a:rPr b="1" i="0" lang="en" sz="1200" u="none" cap="none" strike="noStrike">
                <a:solidFill>
                  <a:srgbClr val="0000FF"/>
                </a:solidFill>
                <a:highlight>
                  <a:srgbClr val="FFFFFF"/>
                </a:highlight>
                <a:latin typeface="Times New Roman"/>
                <a:ea typeface="Times New Roman"/>
                <a:cs typeface="Times New Roman"/>
                <a:sym typeface="Times New Roman"/>
              </a:rPr>
              <a:t>brew install awscli</a:t>
            </a:r>
            <a:endParaRPr b="1" i="0" sz="1200" u="none" cap="none" strike="noStrike">
              <a:solidFill>
                <a:srgbClr val="0000FF"/>
              </a:solidFill>
              <a:highlight>
                <a:srgbClr val="FFFFFF"/>
              </a:highlight>
              <a:latin typeface="Times New Roman"/>
              <a:ea typeface="Times New Roman"/>
              <a:cs typeface="Times New Roman"/>
              <a:sym typeface="Times New Roman"/>
            </a:endParaRPr>
          </a:p>
          <a:p>
            <a:pPr indent="0" lvl="0" marL="457200" marR="0" rtl="0" algn="l">
              <a:lnSpc>
                <a:spcPct val="171400"/>
              </a:lnSpc>
              <a:spcBef>
                <a:spcPts val="900"/>
              </a:spcBef>
              <a:spcAft>
                <a:spcPts val="0"/>
              </a:spcAft>
              <a:buClr>
                <a:srgbClr val="000000"/>
              </a:buClr>
              <a:buSzPts val="1000"/>
              <a:buFont typeface="Arial"/>
              <a:buNone/>
            </a:pPr>
            <a:r>
              <a:t/>
            </a:r>
            <a:endParaRPr b="0" i="0" sz="1000" u="none" cap="none" strike="noStrike">
              <a:solidFill>
                <a:srgbClr val="172B4D"/>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g1c5b60f80b6_0_119"/>
          <p:cNvSpPr txBox="1"/>
          <p:nvPr/>
        </p:nvSpPr>
        <p:spPr>
          <a:xfrm>
            <a:off x="3645675" y="895700"/>
            <a:ext cx="3869700" cy="1413600"/>
          </a:xfrm>
          <a:prstGeom prst="rect">
            <a:avLst/>
          </a:prstGeom>
          <a:noFill/>
          <a:ln>
            <a:noFill/>
          </a:ln>
        </p:spPr>
        <p:txBody>
          <a:bodyPr anchorCtr="0" anchor="t" bIns="91425" lIns="91425" spcFirstLastPara="1" rIns="91425" wrap="square" tIns="91425">
            <a:spAutoFit/>
          </a:bodyPr>
          <a:lstStyle/>
          <a:p>
            <a:pPr indent="0" lvl="0" marL="0" marR="0" rtl="0" algn="l">
              <a:lnSpc>
                <a:spcPct val="171400"/>
              </a:lnSpc>
              <a:spcBef>
                <a:spcPts val="900"/>
              </a:spcBef>
              <a:spcAft>
                <a:spcPts val="0"/>
              </a:spcAft>
              <a:buClr>
                <a:srgbClr val="000000"/>
              </a:buClr>
              <a:buSzPts val="1200"/>
              <a:buFont typeface="Arial"/>
              <a:buNone/>
            </a:pPr>
            <a:r>
              <a:rPr b="1" i="0" lang="en" sz="1200" u="none" cap="none" strike="noStrike">
                <a:solidFill>
                  <a:srgbClr val="000000"/>
                </a:solidFill>
                <a:latin typeface="Times New Roman"/>
                <a:ea typeface="Times New Roman"/>
                <a:cs typeface="Times New Roman"/>
                <a:sym typeface="Times New Roman"/>
              </a:rPr>
              <a:t>Install Homebrew</a:t>
            </a:r>
            <a:endParaRPr b="1" i="0" sz="1200" u="none" cap="none" strike="noStrike">
              <a:solidFill>
                <a:srgbClr val="000000"/>
              </a:solidFill>
              <a:latin typeface="Times New Roman"/>
              <a:ea typeface="Times New Roman"/>
              <a:cs typeface="Times New Roman"/>
              <a:sym typeface="Times New Roman"/>
            </a:endParaRPr>
          </a:p>
          <a:p>
            <a:pPr indent="0" lvl="0" marL="0" marR="0" rtl="0" algn="l">
              <a:lnSpc>
                <a:spcPct val="171400"/>
              </a:lnSpc>
              <a:spcBef>
                <a:spcPts val="900"/>
              </a:spcBef>
              <a:spcAft>
                <a:spcPts val="0"/>
              </a:spcAft>
              <a:buClr>
                <a:srgbClr val="000000"/>
              </a:buClr>
              <a:buSzPts val="1000"/>
              <a:buFont typeface="Arial"/>
              <a:buNone/>
            </a:pPr>
            <a:r>
              <a:rPr b="0" i="0" lang="en" sz="1000" u="sng" cap="none" strike="noStrike">
                <a:solidFill>
                  <a:schemeClr val="hlink"/>
                </a:solidFill>
                <a:highlight>
                  <a:srgbClr val="FFFFFF"/>
                </a:highlight>
                <a:latin typeface="Times New Roman"/>
                <a:ea typeface="Times New Roman"/>
                <a:cs typeface="Times New Roman"/>
                <a:sym typeface="Times New Roman"/>
                <a:hlinkClick r:id="rId5"/>
              </a:rPr>
              <a:t>https://brew.sh/</a:t>
            </a:r>
            <a:endParaRPr b="0" i="0" sz="1000" u="none" cap="none" strike="noStrike">
              <a:solidFill>
                <a:srgbClr val="172B4D"/>
              </a:solidFill>
              <a:highlight>
                <a:srgbClr val="FFFFFF"/>
              </a:highlight>
              <a:latin typeface="Times New Roman"/>
              <a:ea typeface="Times New Roman"/>
              <a:cs typeface="Times New Roman"/>
              <a:sym typeface="Times New Roman"/>
            </a:endParaRPr>
          </a:p>
          <a:p>
            <a:pPr indent="0" lvl="0" marL="0" marR="0" rtl="0" algn="l">
              <a:lnSpc>
                <a:spcPct val="171400"/>
              </a:lnSpc>
              <a:spcBef>
                <a:spcPts val="900"/>
              </a:spcBef>
              <a:spcAft>
                <a:spcPts val="0"/>
              </a:spcAft>
              <a:buClr>
                <a:srgbClr val="000000"/>
              </a:buClr>
              <a:buSzPts val="1000"/>
              <a:buFont typeface="Arial"/>
              <a:buNone/>
            </a:pPr>
            <a:r>
              <a:rPr b="0" i="0" lang="en" sz="1000" u="none" cap="none" strike="noStrike">
                <a:solidFill>
                  <a:srgbClr val="172B4D"/>
                </a:solidFill>
                <a:highlight>
                  <a:srgbClr val="FFFFFF"/>
                </a:highlight>
                <a:latin typeface="Times New Roman"/>
                <a:ea typeface="Times New Roman"/>
                <a:cs typeface="Times New Roman"/>
                <a:sym typeface="Times New Roman"/>
              </a:rPr>
              <a:t>/bin/bash -c "$(curl -fsSL https://raw.githubusercontent.com/Homebrew/install/HEAD/install.sh)"</a:t>
            </a:r>
            <a:endParaRPr b="0" i="0" sz="1400" u="none" cap="none" strike="noStrike">
              <a:solidFill>
                <a:srgbClr val="000000"/>
              </a:solidFill>
              <a:latin typeface="Arial"/>
              <a:ea typeface="Arial"/>
              <a:cs typeface="Arial"/>
              <a:sym typeface="Arial"/>
            </a:endParaRPr>
          </a:p>
        </p:txBody>
      </p:sp>
      <p:sp>
        <p:nvSpPr>
          <p:cNvPr id="256" name="Google Shape;256;g1c5b60f80b6_0_119"/>
          <p:cNvSpPr txBox="1"/>
          <p:nvPr/>
        </p:nvSpPr>
        <p:spPr>
          <a:xfrm>
            <a:off x="406425" y="2213525"/>
            <a:ext cx="6797100" cy="2841600"/>
          </a:xfrm>
          <a:prstGeom prst="rect">
            <a:avLst/>
          </a:prstGeom>
          <a:noFill/>
          <a:ln>
            <a:noFill/>
          </a:ln>
        </p:spPr>
        <p:txBody>
          <a:bodyPr anchorCtr="0" anchor="t" bIns="91425" lIns="91425" spcFirstLastPara="1" rIns="91425" wrap="square" tIns="91425">
            <a:spAutoFit/>
          </a:bodyPr>
          <a:lstStyle/>
          <a:p>
            <a:pPr indent="0" lvl="0" marL="0" marR="0" rtl="0" algn="l">
              <a:lnSpc>
                <a:spcPct val="171400"/>
              </a:lnSpc>
              <a:spcBef>
                <a:spcPts val="900"/>
              </a:spcBef>
              <a:spcAft>
                <a:spcPts val="0"/>
              </a:spcAft>
              <a:buClr>
                <a:srgbClr val="000000"/>
              </a:buClr>
              <a:buSzPts val="1200"/>
              <a:buFont typeface="Arial"/>
              <a:buNone/>
            </a:pPr>
            <a:r>
              <a:rPr b="1" i="0" lang="en" sz="1200" u="none" cap="none" strike="noStrike">
                <a:solidFill>
                  <a:srgbClr val="172B4D"/>
                </a:solidFill>
                <a:highlight>
                  <a:srgbClr val="FFFFFF"/>
                </a:highlight>
                <a:latin typeface="Times New Roman"/>
                <a:ea typeface="Times New Roman"/>
                <a:cs typeface="Times New Roman"/>
                <a:sym typeface="Times New Roman"/>
              </a:rPr>
              <a:t>AWS CLI Installation on Linux</a:t>
            </a:r>
            <a:endParaRPr b="1" i="0" sz="1200" u="none" cap="none" strike="noStrike">
              <a:solidFill>
                <a:srgbClr val="172B4D"/>
              </a:solidFill>
              <a:highlight>
                <a:srgbClr val="FFFFFF"/>
              </a:highlight>
              <a:latin typeface="Times New Roman"/>
              <a:ea typeface="Times New Roman"/>
              <a:cs typeface="Times New Roman"/>
              <a:sym typeface="Times New Roman"/>
            </a:endParaRPr>
          </a:p>
          <a:p>
            <a:pPr indent="0" lvl="0" marL="0" marR="0" rtl="0" algn="l">
              <a:lnSpc>
                <a:spcPct val="171400"/>
              </a:lnSpc>
              <a:spcBef>
                <a:spcPts val="900"/>
              </a:spcBef>
              <a:spcAft>
                <a:spcPts val="0"/>
              </a:spcAft>
              <a:buClr>
                <a:srgbClr val="000000"/>
              </a:buClr>
              <a:buSzPts val="1000"/>
              <a:buFont typeface="Arial"/>
              <a:buNone/>
            </a:pPr>
            <a:r>
              <a:rPr b="0" i="0" lang="en" sz="1000" u="sng" cap="none" strike="noStrike">
                <a:solidFill>
                  <a:schemeClr val="hlink"/>
                </a:solidFill>
                <a:highlight>
                  <a:srgbClr val="FFFFFF"/>
                </a:highlight>
                <a:latin typeface="Times New Roman"/>
                <a:ea typeface="Times New Roman"/>
                <a:cs typeface="Times New Roman"/>
                <a:sym typeface="Times New Roman"/>
                <a:hlinkClick r:id="rId6"/>
              </a:rPr>
              <a:t>https://docs.aws.amazon.com/cli/latest/userguide/getting-started-install.html#cliv2-linux-install</a:t>
            </a:r>
            <a:endParaRPr b="0" i="0" sz="1000" u="none" cap="none" strike="noStrike">
              <a:solidFill>
                <a:srgbClr val="172B4D"/>
              </a:solidFill>
              <a:highlight>
                <a:srgbClr val="FFFFFF"/>
              </a:highlight>
              <a:latin typeface="Times New Roman"/>
              <a:ea typeface="Times New Roman"/>
              <a:cs typeface="Times New Roman"/>
              <a:sym typeface="Times New Roman"/>
            </a:endParaRPr>
          </a:p>
          <a:p>
            <a:pPr indent="0" lvl="0" marL="0" marR="0" rtl="0" algn="l">
              <a:lnSpc>
                <a:spcPct val="115000"/>
              </a:lnSpc>
              <a:spcBef>
                <a:spcPts val="900"/>
              </a:spcBef>
              <a:spcAft>
                <a:spcPts val="0"/>
              </a:spcAft>
              <a:buClr>
                <a:schemeClr val="dk1"/>
              </a:buClr>
              <a:buSzPts val="1100"/>
              <a:buFont typeface="Arial"/>
              <a:buNone/>
            </a:pPr>
            <a:r>
              <a:rPr b="0" i="0" lang="en" sz="1100" u="none" cap="none" strike="noStrike">
                <a:solidFill>
                  <a:srgbClr val="172B4D"/>
                </a:solidFill>
                <a:highlight>
                  <a:srgbClr val="FFFFFF"/>
                </a:highlight>
                <a:latin typeface="Courier New"/>
                <a:ea typeface="Courier New"/>
                <a:cs typeface="Courier New"/>
                <a:sym typeface="Courier New"/>
              </a:rPr>
              <a:t>curl "https://awscli.amazonaws.com/awscli-exe-linux-x86_64.zip" -o "awscliv2.zip"</a:t>
            </a:r>
            <a:endParaRPr b="0" i="0" sz="1100" u="none" cap="none" strike="noStrike">
              <a:solidFill>
                <a:srgbClr val="172B4D"/>
              </a:solidFill>
              <a:highlight>
                <a:srgbClr val="FFFFFF"/>
              </a:highlight>
              <a:latin typeface="Courier New"/>
              <a:ea typeface="Courier New"/>
              <a:cs typeface="Courier New"/>
              <a:sym typeface="Courier New"/>
            </a:endParaRPr>
          </a:p>
          <a:p>
            <a:pPr indent="0" lvl="0" marL="0" marR="0" rtl="0" algn="l">
              <a:lnSpc>
                <a:spcPct val="115000"/>
              </a:lnSpc>
              <a:spcBef>
                <a:spcPts val="900"/>
              </a:spcBef>
              <a:spcAft>
                <a:spcPts val="0"/>
              </a:spcAft>
              <a:buClr>
                <a:schemeClr val="dk1"/>
              </a:buClr>
              <a:buSzPts val="1100"/>
              <a:buFont typeface="Arial"/>
              <a:buNone/>
            </a:pPr>
            <a:r>
              <a:rPr b="0" i="0" lang="en" sz="1100" u="none" cap="none" strike="noStrike">
                <a:solidFill>
                  <a:srgbClr val="172B4D"/>
                </a:solidFill>
                <a:highlight>
                  <a:srgbClr val="FFFFFF"/>
                </a:highlight>
                <a:latin typeface="Courier New"/>
                <a:ea typeface="Courier New"/>
                <a:cs typeface="Courier New"/>
                <a:sym typeface="Courier New"/>
              </a:rPr>
              <a:t>unzip awscliv2.zip</a:t>
            </a:r>
            <a:endParaRPr b="0" i="0" sz="1100" u="none" cap="none" strike="noStrike">
              <a:solidFill>
                <a:srgbClr val="172B4D"/>
              </a:solidFill>
              <a:highlight>
                <a:srgbClr val="FFFFFF"/>
              </a:highlight>
              <a:latin typeface="Courier New"/>
              <a:ea typeface="Courier New"/>
              <a:cs typeface="Courier New"/>
              <a:sym typeface="Courier New"/>
            </a:endParaRPr>
          </a:p>
          <a:p>
            <a:pPr indent="0" lvl="0" marL="0" marR="0" rtl="0" algn="l">
              <a:lnSpc>
                <a:spcPct val="115000"/>
              </a:lnSpc>
              <a:spcBef>
                <a:spcPts val="900"/>
              </a:spcBef>
              <a:spcAft>
                <a:spcPts val="0"/>
              </a:spcAft>
              <a:buClr>
                <a:schemeClr val="dk1"/>
              </a:buClr>
              <a:buSzPts val="1100"/>
              <a:buFont typeface="Arial"/>
              <a:buNone/>
            </a:pPr>
            <a:r>
              <a:rPr b="0" i="0" lang="en" sz="1100" u="none" cap="none" strike="noStrike">
                <a:solidFill>
                  <a:srgbClr val="172B4D"/>
                </a:solidFill>
                <a:highlight>
                  <a:srgbClr val="FFFFFF"/>
                </a:highlight>
                <a:latin typeface="Courier New"/>
                <a:ea typeface="Courier New"/>
                <a:cs typeface="Courier New"/>
                <a:sym typeface="Courier New"/>
              </a:rPr>
              <a:t>sudo ./aws/install</a:t>
            </a:r>
            <a:endParaRPr b="0" i="0" sz="1100" u="none" cap="none" strike="noStrike">
              <a:solidFill>
                <a:srgbClr val="172B4D"/>
              </a:solidFill>
              <a:highlight>
                <a:srgbClr val="FFFFFF"/>
              </a:highlight>
              <a:latin typeface="Courier New"/>
              <a:ea typeface="Courier New"/>
              <a:cs typeface="Courier New"/>
              <a:sym typeface="Courier New"/>
            </a:endParaRPr>
          </a:p>
          <a:p>
            <a:pPr indent="0" lvl="0" marL="0" marR="0" rtl="0" algn="l">
              <a:lnSpc>
                <a:spcPct val="115000"/>
              </a:lnSpc>
              <a:spcBef>
                <a:spcPts val="900"/>
              </a:spcBef>
              <a:spcAft>
                <a:spcPts val="0"/>
              </a:spcAft>
              <a:buClr>
                <a:schemeClr val="dk1"/>
              </a:buClr>
              <a:buSzPts val="1100"/>
              <a:buFont typeface="Arial"/>
              <a:buNone/>
            </a:pPr>
            <a:r>
              <a:rPr b="0" i="0" lang="en" sz="1100" u="none" cap="none" strike="noStrike">
                <a:solidFill>
                  <a:srgbClr val="172B4D"/>
                </a:solidFill>
                <a:highlight>
                  <a:srgbClr val="FFFFFF"/>
                </a:highlight>
                <a:latin typeface="Courier New"/>
                <a:ea typeface="Courier New"/>
                <a:cs typeface="Courier New"/>
                <a:sym typeface="Courier New"/>
              </a:rPr>
              <a:t>sudo ./aws/install -i /usr/local/aws-cli -b /usr/local/bin</a:t>
            </a:r>
            <a:endParaRPr b="0" i="0" sz="1100" u="none" cap="none" strike="noStrike">
              <a:solidFill>
                <a:srgbClr val="172B4D"/>
              </a:solidFill>
              <a:highlight>
                <a:srgbClr val="FFFFFF"/>
              </a:highlight>
              <a:latin typeface="Courier New"/>
              <a:ea typeface="Courier New"/>
              <a:cs typeface="Courier New"/>
              <a:sym typeface="Courier New"/>
            </a:endParaRPr>
          </a:p>
          <a:p>
            <a:pPr indent="0" lvl="0" marL="0" marR="0" rtl="0" algn="l">
              <a:lnSpc>
                <a:spcPct val="115000"/>
              </a:lnSpc>
              <a:spcBef>
                <a:spcPts val="900"/>
              </a:spcBef>
              <a:spcAft>
                <a:spcPts val="0"/>
              </a:spcAft>
              <a:buClr>
                <a:srgbClr val="000000"/>
              </a:buClr>
              <a:buSzPts val="1100"/>
              <a:buFont typeface="Arial"/>
              <a:buNone/>
            </a:pPr>
            <a:r>
              <a:rPr b="0" i="0" lang="en" sz="1100" u="none" cap="none" strike="noStrike">
                <a:solidFill>
                  <a:srgbClr val="172B4D"/>
                </a:solidFill>
                <a:highlight>
                  <a:srgbClr val="FFFFFF"/>
                </a:highlight>
                <a:latin typeface="Courier New"/>
                <a:ea typeface="Courier New"/>
                <a:cs typeface="Courier New"/>
                <a:sym typeface="Courier New"/>
              </a:rPr>
              <a:t>aws --version</a:t>
            </a:r>
            <a:endParaRPr b="1" i="0" sz="1100" u="none" cap="none" strike="noStrike">
              <a:solidFill>
                <a:srgbClr val="172B4D"/>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1c5b60f80b6_0_28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Courier New"/>
              <a:ea typeface="Courier New"/>
              <a:cs typeface="Courier New"/>
              <a:sym typeface="Courier New"/>
            </a:endParaRPr>
          </a:p>
        </p:txBody>
      </p:sp>
      <p:sp>
        <p:nvSpPr>
          <p:cNvPr id="262" name="Google Shape;262;g1c5b60f80b6_0_28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AWS CLI Configuration</a:t>
            </a:r>
            <a:endParaRPr b="1" i="0" sz="1800" u="none" cap="none" strike="noStrike">
              <a:solidFill>
                <a:srgbClr val="0B5394"/>
              </a:solidFill>
              <a:latin typeface="Arial"/>
              <a:ea typeface="Arial"/>
              <a:cs typeface="Arial"/>
              <a:sym typeface="Arial"/>
            </a:endParaRPr>
          </a:p>
        </p:txBody>
      </p:sp>
      <p:cxnSp>
        <p:nvCxnSpPr>
          <p:cNvPr id="263" name="Google Shape;263;g1c5b60f80b6_0_28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64" name="Google Shape;264;g1c5b60f80b6_0_28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265" name="Google Shape;265;g1c5b60f80b6_0_283"/>
          <p:cNvSpPr txBox="1"/>
          <p:nvPr/>
        </p:nvSpPr>
        <p:spPr>
          <a:xfrm>
            <a:off x="589400" y="643775"/>
            <a:ext cx="3869700" cy="323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900"/>
              </a:spcBef>
              <a:spcAft>
                <a:spcPts val="0"/>
              </a:spcAft>
              <a:buClr>
                <a:schemeClr val="dk1"/>
              </a:buClr>
              <a:buSzPts val="1100"/>
              <a:buFont typeface="Arial"/>
              <a:buNone/>
            </a:pPr>
            <a:r>
              <a:rPr b="1" i="0" lang="en" sz="1200" u="none" cap="none" strike="noStrike">
                <a:solidFill>
                  <a:srgbClr val="000000"/>
                </a:solidFill>
                <a:latin typeface="Times New Roman"/>
                <a:ea typeface="Times New Roman"/>
                <a:cs typeface="Times New Roman"/>
                <a:sym typeface="Times New Roman"/>
              </a:rPr>
              <a:t>Steps: </a:t>
            </a:r>
            <a:endParaRPr b="1"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900"/>
              </a:spcBef>
              <a:spcAft>
                <a:spcPts val="0"/>
              </a:spcAft>
              <a:buClr>
                <a:schemeClr val="dk1"/>
              </a:buClr>
              <a:buSzPts val="1100"/>
              <a:buFont typeface="Arial"/>
              <a:buNone/>
            </a:pPr>
            <a:r>
              <a:rPr b="0" i="0" lang="en" sz="1200" u="none" cap="none" strike="noStrike">
                <a:solidFill>
                  <a:srgbClr val="000000"/>
                </a:solidFill>
                <a:latin typeface="Times New Roman"/>
                <a:ea typeface="Times New Roman"/>
                <a:cs typeface="Times New Roman"/>
                <a:sym typeface="Times New Roman"/>
              </a:rPr>
              <a:t>1- Create an IAM user with admin permission</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900"/>
              </a:spcBef>
              <a:spcAft>
                <a:spcPts val="0"/>
              </a:spcAft>
              <a:buClr>
                <a:schemeClr val="dk1"/>
              </a:buClr>
              <a:buSzPts val="1100"/>
              <a:buFont typeface="Arial"/>
              <a:buNone/>
            </a:pPr>
            <a:r>
              <a:rPr b="0" i="0" lang="en" sz="1200" u="none" cap="none" strike="noStrike">
                <a:solidFill>
                  <a:srgbClr val="000000"/>
                </a:solidFill>
                <a:latin typeface="Times New Roman"/>
                <a:ea typeface="Times New Roman"/>
                <a:cs typeface="Times New Roman"/>
                <a:sym typeface="Times New Roman"/>
              </a:rPr>
              <a:t>2- Create security credentials and download it</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90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3- Configure AWS Credentials in command line with aws configure</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90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4. Verify if we are able to list S3 buckets</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900"/>
              </a:spcBef>
              <a:spcAft>
                <a:spcPts val="0"/>
              </a:spcAft>
              <a:buClr>
                <a:srgbClr val="000000"/>
              </a:buClr>
              <a:buSzPts val="1200"/>
              <a:buFont typeface="Arial"/>
              <a:buNone/>
            </a:pPr>
            <a:r>
              <a:rPr b="1" i="0" lang="en" sz="1200" u="none" cap="none" strike="noStrike">
                <a:solidFill>
                  <a:srgbClr val="0000FF"/>
                </a:solidFill>
                <a:latin typeface="Times New Roman"/>
                <a:ea typeface="Times New Roman"/>
                <a:cs typeface="Times New Roman"/>
                <a:sym typeface="Times New Roman"/>
              </a:rPr>
              <a:t>aws s3 ls</a:t>
            </a:r>
            <a:endParaRPr b="1" i="0" sz="1200" u="none" cap="none" strike="noStrike">
              <a:solidFill>
                <a:srgbClr val="0000FF"/>
              </a:solidFill>
              <a:latin typeface="Times New Roman"/>
              <a:ea typeface="Times New Roman"/>
              <a:cs typeface="Times New Roman"/>
              <a:sym typeface="Times New Roman"/>
            </a:endParaRPr>
          </a:p>
          <a:p>
            <a:pPr indent="0" lvl="0" marL="0" marR="0" rtl="0" algn="l">
              <a:lnSpc>
                <a:spcPct val="115000"/>
              </a:lnSpc>
              <a:spcBef>
                <a:spcPts val="900"/>
              </a:spcBef>
              <a:spcAft>
                <a:spcPts val="0"/>
              </a:spcAft>
              <a:buClr>
                <a:schemeClr val="dk1"/>
              </a:buClr>
              <a:buSzPts val="11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900"/>
              </a:spcBef>
              <a:spcAft>
                <a:spcPts val="0"/>
              </a:spcAft>
              <a:buClr>
                <a:srgbClr val="000000"/>
              </a:buClr>
              <a:buSzPts val="1200"/>
              <a:buFont typeface="Arial"/>
              <a:buNone/>
            </a:pPr>
            <a:r>
              <a:t/>
            </a:r>
            <a:endParaRPr b="1" i="0" sz="1200" u="none" cap="none" strike="noStrike">
              <a:solidFill>
                <a:srgbClr val="000000"/>
              </a:solidFill>
              <a:latin typeface="Times New Roman"/>
              <a:ea typeface="Times New Roman"/>
              <a:cs typeface="Times New Roman"/>
              <a:sym typeface="Times New Roman"/>
            </a:endParaRPr>
          </a:p>
          <a:p>
            <a:pPr indent="0" lvl="0" marL="0" marR="0" rtl="0" algn="l">
              <a:lnSpc>
                <a:spcPct val="171400"/>
              </a:lnSpc>
              <a:spcBef>
                <a:spcPts val="9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1c5b60f80b6_0_283"/>
          <p:cNvSpPr txBox="1"/>
          <p:nvPr/>
        </p:nvSpPr>
        <p:spPr>
          <a:xfrm>
            <a:off x="2858875" y="135550"/>
            <a:ext cx="5604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sng" cap="none" strike="noStrike">
                <a:solidFill>
                  <a:schemeClr val="hlink"/>
                </a:solidFill>
                <a:latin typeface="Arial"/>
                <a:ea typeface="Arial"/>
                <a:cs typeface="Arial"/>
                <a:sym typeface="Arial"/>
                <a:hlinkClick r:id="rId4"/>
              </a:rPr>
              <a:t>https://levelup.gitconnected.com/install-and-configure-aws-cli-for-deployment-c9148a10902f</a:t>
            </a:r>
            <a:endParaRPr b="0" i="0" sz="1400" u="none" cap="none" strike="noStrike">
              <a:solidFill>
                <a:srgbClr val="000000"/>
              </a:solidFill>
              <a:latin typeface="Arial"/>
              <a:ea typeface="Arial"/>
              <a:cs typeface="Arial"/>
              <a:sym typeface="Arial"/>
            </a:endParaRPr>
          </a:p>
        </p:txBody>
      </p:sp>
      <p:pic>
        <p:nvPicPr>
          <p:cNvPr id="267" name="Google Shape;267;g1c5b60f80b6_0_283"/>
          <p:cNvPicPr preferRelativeResize="0"/>
          <p:nvPr/>
        </p:nvPicPr>
        <p:blipFill rotWithShape="1">
          <a:blip r:embed="rId5">
            <a:alphaModFix/>
          </a:blip>
          <a:srcRect b="0" l="0" r="49010" t="0"/>
          <a:stretch/>
        </p:blipFill>
        <p:spPr>
          <a:xfrm>
            <a:off x="223600" y="3049575"/>
            <a:ext cx="4096399" cy="1816075"/>
          </a:xfrm>
          <a:prstGeom prst="rect">
            <a:avLst/>
          </a:prstGeom>
          <a:noFill/>
          <a:ln cap="flat" cmpd="sng" w="9525">
            <a:solidFill>
              <a:srgbClr val="171717"/>
            </a:solidFill>
            <a:prstDash val="solid"/>
            <a:round/>
            <a:headEnd len="sm" w="sm" type="none"/>
            <a:tailEnd len="sm" w="sm" type="none"/>
          </a:ln>
        </p:spPr>
      </p:pic>
      <p:sp>
        <p:nvSpPr>
          <p:cNvPr id="268" name="Google Shape;268;g1c5b60f80b6_0_283"/>
          <p:cNvSpPr txBox="1"/>
          <p:nvPr/>
        </p:nvSpPr>
        <p:spPr>
          <a:xfrm>
            <a:off x="4393450" y="731850"/>
            <a:ext cx="3869700" cy="1635900"/>
          </a:xfrm>
          <a:prstGeom prst="rect">
            <a:avLst/>
          </a:prstGeom>
          <a:noFill/>
          <a:ln>
            <a:noFill/>
          </a:ln>
        </p:spPr>
        <p:txBody>
          <a:bodyPr anchorCtr="0" anchor="t" bIns="91425" lIns="91425" spcFirstLastPara="1" rIns="91425" wrap="square" tIns="91425">
            <a:spAutoFit/>
          </a:bodyPr>
          <a:lstStyle/>
          <a:p>
            <a:pPr indent="0" lvl="0" marL="0" marR="0" rtl="0" algn="l">
              <a:lnSpc>
                <a:spcPct val="171400"/>
              </a:lnSpc>
              <a:spcBef>
                <a:spcPts val="900"/>
              </a:spcBef>
              <a:spcAft>
                <a:spcPts val="0"/>
              </a:spcAft>
              <a:buClr>
                <a:srgbClr val="000000"/>
              </a:buClr>
              <a:buSzPts val="1200"/>
              <a:buFont typeface="Arial"/>
              <a:buNone/>
            </a:pPr>
            <a:r>
              <a:rPr b="1" i="0" lang="en" sz="1200" u="none" cap="none" strike="noStrike">
                <a:solidFill>
                  <a:srgbClr val="172B4D"/>
                </a:solidFill>
                <a:highlight>
                  <a:srgbClr val="FFFFFF"/>
                </a:highlight>
                <a:latin typeface="Times New Roman"/>
                <a:ea typeface="Times New Roman"/>
                <a:cs typeface="Times New Roman"/>
                <a:sym typeface="Times New Roman"/>
              </a:rPr>
              <a:t>PS: </a:t>
            </a:r>
            <a:r>
              <a:rPr b="0" i="0" lang="en" sz="1200" u="none" cap="none" strike="noStrike">
                <a:solidFill>
                  <a:srgbClr val="172B4D"/>
                </a:solidFill>
                <a:highlight>
                  <a:srgbClr val="FFFFFF"/>
                </a:highlight>
                <a:latin typeface="Times New Roman"/>
                <a:ea typeface="Times New Roman"/>
                <a:cs typeface="Times New Roman"/>
                <a:sym typeface="Times New Roman"/>
              </a:rPr>
              <a:t>On Linux and Mac OS, AWS credentials are stored in ~/.aws</a:t>
            </a:r>
            <a:endParaRPr b="0" i="0" sz="1200" u="none" cap="none" strike="noStrike">
              <a:solidFill>
                <a:srgbClr val="172B4D"/>
              </a:solidFill>
              <a:highlight>
                <a:srgbClr val="FFFFFF"/>
              </a:highlight>
              <a:latin typeface="Times New Roman"/>
              <a:ea typeface="Times New Roman"/>
              <a:cs typeface="Times New Roman"/>
              <a:sym typeface="Times New Roman"/>
            </a:endParaRPr>
          </a:p>
          <a:p>
            <a:pPr indent="0" lvl="0" marL="292100" marR="0" rtl="0" algn="l">
              <a:lnSpc>
                <a:spcPct val="171400"/>
              </a:lnSpc>
              <a:spcBef>
                <a:spcPts val="0"/>
              </a:spcBef>
              <a:spcAft>
                <a:spcPts val="0"/>
              </a:spcAft>
              <a:buClr>
                <a:srgbClr val="000000"/>
              </a:buClr>
              <a:buSzPts val="1200"/>
              <a:buFont typeface="Arial"/>
              <a:buNone/>
            </a:pPr>
            <a:r>
              <a:rPr b="0" i="0" lang="en" sz="1200" u="none" cap="none" strike="noStrike">
                <a:solidFill>
                  <a:srgbClr val="172B4D"/>
                </a:solidFill>
                <a:highlight>
                  <a:srgbClr val="FFFFFF"/>
                </a:highlight>
                <a:latin typeface="Times New Roman"/>
                <a:ea typeface="Times New Roman"/>
                <a:cs typeface="Times New Roman"/>
                <a:sym typeface="Times New Roman"/>
              </a:rPr>
              <a:t>On Windows, AWS credentials are stored in C:\Users\User\user_name\.aws. You must enable hidden files first on Windows</a:t>
            </a:r>
            <a:endParaRPr b="0" i="0" sz="1400" u="none" cap="none" strike="noStrike">
              <a:solidFill>
                <a:srgbClr val="000000"/>
              </a:solidFill>
              <a:latin typeface="Arial"/>
              <a:ea typeface="Arial"/>
              <a:cs typeface="Arial"/>
              <a:sym typeface="Arial"/>
            </a:endParaRPr>
          </a:p>
        </p:txBody>
      </p:sp>
      <p:pic>
        <p:nvPicPr>
          <p:cNvPr id="269" name="Google Shape;269;g1c5b60f80b6_0_283"/>
          <p:cNvPicPr preferRelativeResize="0"/>
          <p:nvPr/>
        </p:nvPicPr>
        <p:blipFill rotWithShape="1">
          <a:blip r:embed="rId6">
            <a:alphaModFix/>
          </a:blip>
          <a:srcRect b="0" l="0" r="32226" t="0"/>
          <a:stretch/>
        </p:blipFill>
        <p:spPr>
          <a:xfrm>
            <a:off x="4520325" y="2435550"/>
            <a:ext cx="4289375" cy="2534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 name="Shape 273"/>
        <p:cNvGrpSpPr/>
        <p:nvPr/>
      </p:nvGrpSpPr>
      <p:grpSpPr>
        <a:xfrm>
          <a:off x="0" y="0"/>
          <a:ext cx="0" cy="0"/>
          <a:chOff x="0" y="0"/>
          <a:chExt cx="0" cy="0"/>
        </a:xfrm>
      </p:grpSpPr>
      <p:sp>
        <p:nvSpPr>
          <p:cNvPr id="274" name="Google Shape;274;g1c5b60f80b6_0_275"/>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75" name="Google Shape;275;g1c5b60f80b6_0_275"/>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76" name="Google Shape;276;g1c5b60f80b6_0_275"/>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77" name="Google Shape;277;g1c5b60f80b6_0_275"/>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 Terraform Installation</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278" name="Google Shape;278;g1c5b60f80b6_0_275"/>
          <p:cNvPicPr preferRelativeResize="0"/>
          <p:nvPr/>
        </p:nvPicPr>
        <p:blipFill rotWithShape="1">
          <a:blip r:embed="rId3">
            <a:alphaModFix/>
          </a:blip>
          <a:srcRect b="0" l="0" r="0" t="0"/>
          <a:stretch/>
        </p:blipFill>
        <p:spPr>
          <a:xfrm>
            <a:off x="7414200" y="4188000"/>
            <a:ext cx="1619100" cy="809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1c5b60f80b6_0_24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Courier New"/>
              <a:ea typeface="Courier New"/>
              <a:cs typeface="Courier New"/>
              <a:sym typeface="Courier New"/>
            </a:endParaRPr>
          </a:p>
        </p:txBody>
      </p:sp>
      <p:sp>
        <p:nvSpPr>
          <p:cNvPr id="284" name="Google Shape;284;g1c5b60f80b6_0_24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Installation On Windows</a:t>
            </a:r>
            <a:endParaRPr b="1" i="0" sz="1800" u="none" cap="none" strike="noStrike">
              <a:solidFill>
                <a:srgbClr val="0B5394"/>
              </a:solidFill>
              <a:latin typeface="Arial"/>
              <a:ea typeface="Arial"/>
              <a:cs typeface="Arial"/>
              <a:sym typeface="Arial"/>
            </a:endParaRPr>
          </a:p>
        </p:txBody>
      </p:sp>
      <p:cxnSp>
        <p:nvCxnSpPr>
          <p:cNvPr id="285" name="Google Shape;285;g1c5b60f80b6_0_24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86" name="Google Shape;286;g1c5b60f80b6_0_249"/>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287" name="Google Shape;287;g1c5b60f80b6_0_249"/>
          <p:cNvSpPr txBox="1"/>
          <p:nvPr/>
        </p:nvSpPr>
        <p:spPr>
          <a:xfrm>
            <a:off x="406600" y="765750"/>
            <a:ext cx="4113600" cy="10929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50000"/>
              </a:lnSpc>
              <a:spcBef>
                <a:spcPts val="1600"/>
              </a:spcBef>
              <a:spcAft>
                <a:spcPts val="0"/>
              </a:spcAft>
              <a:buClr>
                <a:srgbClr val="172B4D"/>
              </a:buClr>
              <a:buSzPts val="1000"/>
              <a:buFont typeface="Times New Roman"/>
              <a:buChar char="●"/>
            </a:pPr>
            <a:r>
              <a:rPr b="0" i="0" lang="en" sz="1000" u="none" cap="none" strike="noStrike">
                <a:solidFill>
                  <a:srgbClr val="172B4D"/>
                </a:solidFill>
                <a:highlight>
                  <a:srgbClr val="FFFFFF"/>
                </a:highlight>
                <a:latin typeface="Times New Roman"/>
                <a:ea typeface="Times New Roman"/>
                <a:cs typeface="Times New Roman"/>
                <a:sym typeface="Times New Roman"/>
              </a:rPr>
              <a:t>Do not download it straight from the HashiCorp website because it will only download and install the latest version of terraform</a:t>
            </a:r>
            <a:endParaRPr b="0" i="0" sz="1000" u="none" cap="none" strike="noStrike">
              <a:solidFill>
                <a:srgbClr val="172B4D"/>
              </a:solidFill>
              <a:highlight>
                <a:srgbClr val="FFFFFF"/>
              </a:highlight>
              <a:latin typeface="Times New Roman"/>
              <a:ea typeface="Times New Roman"/>
              <a:cs typeface="Times New Roman"/>
              <a:sym typeface="Times New Roman"/>
            </a:endParaRPr>
          </a:p>
          <a:p>
            <a:pPr indent="-292100" lvl="0" marL="457200" marR="0" rtl="0" algn="l">
              <a:lnSpc>
                <a:spcPct val="150000"/>
              </a:lnSpc>
              <a:spcBef>
                <a:spcPts val="0"/>
              </a:spcBef>
              <a:spcAft>
                <a:spcPts val="0"/>
              </a:spcAft>
              <a:buClr>
                <a:srgbClr val="172B4D"/>
              </a:buClr>
              <a:buSzPts val="1000"/>
              <a:buFont typeface="Times New Roman"/>
              <a:buChar char="●"/>
            </a:pPr>
            <a:r>
              <a:rPr b="0" i="0" lang="en" sz="1000" u="none" cap="none" strike="noStrike">
                <a:solidFill>
                  <a:srgbClr val="172B4D"/>
                </a:solidFill>
                <a:highlight>
                  <a:srgbClr val="FFFFFF"/>
                </a:highlight>
                <a:latin typeface="Times New Roman"/>
                <a:ea typeface="Times New Roman"/>
                <a:cs typeface="Times New Roman"/>
                <a:sym typeface="Times New Roman"/>
              </a:rPr>
              <a:t>Download and install a specific release instead</a:t>
            </a:r>
            <a:endParaRPr b="0" i="0" sz="1000" u="none" cap="none" strike="noStrike">
              <a:solidFill>
                <a:srgbClr val="172B4D"/>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g1c5b60f80b6_0_249"/>
          <p:cNvSpPr txBox="1"/>
          <p:nvPr/>
        </p:nvSpPr>
        <p:spPr>
          <a:xfrm>
            <a:off x="454025" y="1903050"/>
            <a:ext cx="4242300" cy="30384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71400"/>
              </a:lnSpc>
              <a:spcBef>
                <a:spcPts val="900"/>
              </a:spcBef>
              <a:spcAft>
                <a:spcPts val="0"/>
              </a:spcAft>
              <a:buClr>
                <a:srgbClr val="172B4D"/>
              </a:buClr>
              <a:buSzPts val="1000"/>
              <a:buFont typeface="Times New Roman"/>
              <a:buChar char="●"/>
            </a:pPr>
            <a:r>
              <a:rPr b="0" i="0" lang="en" sz="1000" u="none" cap="none" strike="noStrike">
                <a:solidFill>
                  <a:srgbClr val="172B4D"/>
                </a:solidFill>
                <a:highlight>
                  <a:srgbClr val="FFFFFF"/>
                </a:highlight>
                <a:latin typeface="Times New Roman"/>
                <a:ea typeface="Times New Roman"/>
                <a:cs typeface="Times New Roman"/>
                <a:sym typeface="Times New Roman"/>
              </a:rPr>
              <a:t>1. Download the binary</a:t>
            </a:r>
            <a:endParaRPr b="0" i="0" sz="1000" u="none" cap="none" strike="noStrike">
              <a:solidFill>
                <a:srgbClr val="172B4D"/>
              </a:solidFill>
              <a:highlight>
                <a:srgbClr val="FFFFFF"/>
              </a:highlight>
              <a:latin typeface="Times New Roman"/>
              <a:ea typeface="Times New Roman"/>
              <a:cs typeface="Times New Roman"/>
              <a:sym typeface="Times New Roman"/>
            </a:endParaRPr>
          </a:p>
          <a:p>
            <a:pPr indent="-292100" lvl="0" marL="457200" marR="0" rtl="0" algn="l">
              <a:lnSpc>
                <a:spcPct val="171400"/>
              </a:lnSpc>
              <a:spcBef>
                <a:spcPts val="0"/>
              </a:spcBef>
              <a:spcAft>
                <a:spcPts val="0"/>
              </a:spcAft>
              <a:buClr>
                <a:srgbClr val="172B4D"/>
              </a:buClr>
              <a:buSzPts val="1000"/>
              <a:buFont typeface="Times New Roman"/>
              <a:buChar char="●"/>
            </a:pPr>
            <a:r>
              <a:rPr b="0" i="0" lang="en" sz="1000" u="none" cap="none" strike="noStrike">
                <a:solidFill>
                  <a:srgbClr val="172B4D"/>
                </a:solidFill>
                <a:highlight>
                  <a:srgbClr val="FFFFFF"/>
                </a:highlight>
                <a:latin typeface="Times New Roman"/>
                <a:ea typeface="Times New Roman"/>
                <a:cs typeface="Times New Roman"/>
                <a:sym typeface="Times New Roman"/>
              </a:rPr>
              <a:t>2. Unzip it</a:t>
            </a:r>
            <a:endParaRPr b="0" i="0" sz="1000" u="none" cap="none" strike="noStrike">
              <a:solidFill>
                <a:srgbClr val="172B4D"/>
              </a:solidFill>
              <a:highlight>
                <a:srgbClr val="FFFFFF"/>
              </a:highlight>
              <a:latin typeface="Times New Roman"/>
              <a:ea typeface="Times New Roman"/>
              <a:cs typeface="Times New Roman"/>
              <a:sym typeface="Times New Roman"/>
            </a:endParaRPr>
          </a:p>
          <a:p>
            <a:pPr indent="-292100" lvl="0" marL="457200" marR="0" rtl="0" algn="l">
              <a:lnSpc>
                <a:spcPct val="171400"/>
              </a:lnSpc>
              <a:spcBef>
                <a:spcPts val="0"/>
              </a:spcBef>
              <a:spcAft>
                <a:spcPts val="0"/>
              </a:spcAft>
              <a:buClr>
                <a:srgbClr val="172B4D"/>
              </a:buClr>
              <a:buSzPts val="1000"/>
              <a:buFont typeface="Roboto"/>
              <a:buChar char="●"/>
            </a:pPr>
            <a:r>
              <a:rPr b="0" i="0" lang="en" sz="1000" u="none" cap="none" strike="noStrike">
                <a:solidFill>
                  <a:srgbClr val="172B4D"/>
                </a:solidFill>
                <a:highlight>
                  <a:srgbClr val="FFFFFF"/>
                </a:highlight>
                <a:latin typeface="Times New Roman"/>
                <a:ea typeface="Times New Roman"/>
                <a:cs typeface="Times New Roman"/>
                <a:sym typeface="Times New Roman"/>
              </a:rPr>
              <a:t>3. Create a folder called terraform on the C drive and paste the terraform.exe</a:t>
            </a:r>
            <a:endParaRPr b="0" i="0" sz="1000" u="none" cap="none" strike="noStrike">
              <a:solidFill>
                <a:srgbClr val="172B4D"/>
              </a:solidFill>
              <a:highlight>
                <a:srgbClr val="FFFFFF"/>
              </a:highlight>
              <a:latin typeface="Times New Roman"/>
              <a:ea typeface="Times New Roman"/>
              <a:cs typeface="Times New Roman"/>
              <a:sym typeface="Times New Roman"/>
            </a:endParaRPr>
          </a:p>
          <a:p>
            <a:pPr indent="-292100" lvl="0" marL="457200" marR="0" rtl="0" algn="l">
              <a:lnSpc>
                <a:spcPct val="171400"/>
              </a:lnSpc>
              <a:spcBef>
                <a:spcPts val="0"/>
              </a:spcBef>
              <a:spcAft>
                <a:spcPts val="0"/>
              </a:spcAft>
              <a:buClr>
                <a:srgbClr val="172B4D"/>
              </a:buClr>
              <a:buSzPts val="1000"/>
              <a:buFont typeface="Roboto"/>
              <a:buChar char="●"/>
            </a:pPr>
            <a:r>
              <a:rPr b="0" i="0" lang="en" sz="1000" u="none" cap="none" strike="noStrike">
                <a:solidFill>
                  <a:srgbClr val="172B4D"/>
                </a:solidFill>
                <a:highlight>
                  <a:srgbClr val="FFFFFF"/>
                </a:highlight>
                <a:latin typeface="Times New Roman"/>
                <a:ea typeface="Times New Roman"/>
                <a:cs typeface="Times New Roman"/>
                <a:sym typeface="Times New Roman"/>
              </a:rPr>
              <a:t>4. Type env on the windows search bar and at it to path C:\terraform</a:t>
            </a:r>
            <a:endParaRPr b="0" i="0" sz="1000" u="none" cap="none" strike="noStrike">
              <a:solidFill>
                <a:srgbClr val="172B4D"/>
              </a:solidFill>
              <a:highlight>
                <a:srgbClr val="FFFFFF"/>
              </a:highlight>
              <a:latin typeface="Times New Roman"/>
              <a:ea typeface="Times New Roman"/>
              <a:cs typeface="Times New Roman"/>
              <a:sym typeface="Times New Roman"/>
            </a:endParaRPr>
          </a:p>
          <a:p>
            <a:pPr indent="-292100" lvl="0" marL="457200" marR="0" rtl="0" algn="l">
              <a:lnSpc>
                <a:spcPct val="171400"/>
              </a:lnSpc>
              <a:spcBef>
                <a:spcPts val="0"/>
              </a:spcBef>
              <a:spcAft>
                <a:spcPts val="0"/>
              </a:spcAft>
              <a:buClr>
                <a:srgbClr val="172B4D"/>
              </a:buClr>
              <a:buSzPts val="1000"/>
              <a:buFont typeface="Roboto"/>
              <a:buChar char="●"/>
            </a:pPr>
            <a:r>
              <a:rPr b="0" i="0" lang="en" sz="1000" u="none" cap="none" strike="noStrike">
                <a:solidFill>
                  <a:srgbClr val="172B4D"/>
                </a:solidFill>
                <a:highlight>
                  <a:srgbClr val="FFFFFF"/>
                </a:highlight>
                <a:latin typeface="Times New Roman"/>
                <a:ea typeface="Times New Roman"/>
                <a:cs typeface="Times New Roman"/>
                <a:sym typeface="Times New Roman"/>
              </a:rPr>
              <a:t>We can install multiple versions of Terraform here. The default version that will run if run any terraform command here will be just terraform. If we want to run 13 or 15, we should use terraform13 and </a:t>
            </a:r>
            <a:r>
              <a:rPr lang="en" sz="1000">
                <a:solidFill>
                  <a:srgbClr val="172B4D"/>
                </a:solidFill>
                <a:highlight>
                  <a:srgbClr val="FFFFFF"/>
                </a:highlight>
                <a:latin typeface="Times New Roman"/>
                <a:ea typeface="Times New Roman"/>
                <a:cs typeface="Times New Roman"/>
                <a:sym typeface="Times New Roman"/>
              </a:rPr>
              <a:t>terraform15</a:t>
            </a:r>
            <a:r>
              <a:rPr b="0" i="0" lang="en" sz="1000" u="none" cap="none" strike="noStrike">
                <a:solidFill>
                  <a:srgbClr val="172B4D"/>
                </a:solidFill>
                <a:highlight>
                  <a:srgbClr val="FFFFFF"/>
                </a:highlight>
                <a:latin typeface="Times New Roman"/>
                <a:ea typeface="Times New Roman"/>
                <a:cs typeface="Times New Roman"/>
                <a:sym typeface="Times New Roman"/>
              </a:rPr>
              <a:t>.</a:t>
            </a:r>
            <a:endParaRPr b="0" i="0" sz="1000" u="none" cap="none" strike="noStrike">
              <a:solidFill>
                <a:srgbClr val="172B4D"/>
              </a:solidFill>
              <a:highlight>
                <a:srgbClr val="FFFFFF"/>
              </a:highlight>
              <a:latin typeface="Times New Roman"/>
              <a:ea typeface="Times New Roman"/>
              <a:cs typeface="Times New Roman"/>
              <a:sym typeface="Times New Roman"/>
            </a:endParaRPr>
          </a:p>
          <a:p>
            <a:pPr indent="-292100" lvl="0" marL="457200" marR="0" rtl="0" algn="l">
              <a:lnSpc>
                <a:spcPct val="171400"/>
              </a:lnSpc>
              <a:spcBef>
                <a:spcPts val="0"/>
              </a:spcBef>
              <a:spcAft>
                <a:spcPts val="0"/>
              </a:spcAft>
              <a:buClr>
                <a:srgbClr val="172B4D"/>
              </a:buClr>
              <a:buSzPts val="1000"/>
              <a:buFont typeface="Times New Roman"/>
              <a:buChar char="●"/>
            </a:pPr>
            <a:r>
              <a:rPr b="0" i="0" lang="en" sz="1000" u="none" cap="none" strike="noStrike">
                <a:solidFill>
                  <a:srgbClr val="172B4D"/>
                </a:solidFill>
                <a:highlight>
                  <a:srgbClr val="FFFFFF"/>
                </a:highlight>
                <a:latin typeface="Times New Roman"/>
                <a:ea typeface="Times New Roman"/>
                <a:cs typeface="Times New Roman"/>
                <a:sym typeface="Times New Roman"/>
              </a:rPr>
              <a:t>PS: Numbers here are just to identify the version. It can be anything</a:t>
            </a:r>
            <a:endParaRPr b="0" i="0" sz="1000" u="none" cap="none" strike="noStrike">
              <a:solidFill>
                <a:srgbClr val="172B4D"/>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9" name="Google Shape;289;g1c5b60f80b6_0_249"/>
          <p:cNvPicPr preferRelativeResize="0"/>
          <p:nvPr/>
        </p:nvPicPr>
        <p:blipFill rotWithShape="1">
          <a:blip r:embed="rId4">
            <a:alphaModFix/>
          </a:blip>
          <a:srcRect b="0" l="0" r="0" t="0"/>
          <a:stretch/>
        </p:blipFill>
        <p:spPr>
          <a:xfrm>
            <a:off x="4900950" y="894549"/>
            <a:ext cx="4006775" cy="2514150"/>
          </a:xfrm>
          <a:prstGeom prst="rect">
            <a:avLst/>
          </a:prstGeom>
          <a:noFill/>
          <a:ln cap="flat" cmpd="sng" w="9525">
            <a:solidFill>
              <a:srgbClr val="171717"/>
            </a:solidFill>
            <a:prstDash val="solid"/>
            <a:round/>
            <a:headEnd len="sm" w="sm" type="none"/>
            <a:tailEnd len="sm" w="sm" type="none"/>
          </a:ln>
        </p:spPr>
      </p:pic>
      <p:sp>
        <p:nvSpPr>
          <p:cNvPr id="290" name="Google Shape;290;g1c5b60f80b6_0_249"/>
          <p:cNvSpPr txBox="1"/>
          <p:nvPr/>
        </p:nvSpPr>
        <p:spPr>
          <a:xfrm>
            <a:off x="5129950" y="3672950"/>
            <a:ext cx="341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5"/>
              </a:rPr>
              <a:t>https://releases.hashicorp.com/terraform/</a:t>
            </a:r>
            <a:endParaRPr b="0" i="0" sz="1400" u="none" cap="none" strike="noStrike">
              <a:solidFill>
                <a:srgbClr val="000000"/>
              </a:solidFill>
              <a:latin typeface="Arial"/>
              <a:ea typeface="Arial"/>
              <a:cs typeface="Arial"/>
              <a:sym typeface="Arial"/>
            </a:endParaRPr>
          </a:p>
        </p:txBody>
      </p:sp>
      <p:sp>
        <p:nvSpPr>
          <p:cNvPr id="291" name="Google Shape;291;g1c5b60f80b6_0_249"/>
          <p:cNvSpPr txBox="1"/>
          <p:nvPr/>
        </p:nvSpPr>
        <p:spPr>
          <a:xfrm>
            <a:off x="5129950" y="4276075"/>
            <a:ext cx="34155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6"/>
              </a:rPr>
              <a:t>https://developer.hashicorp.com/terraform/downloads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1c5b60f80b6_0_18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Courier New"/>
              <a:ea typeface="Courier New"/>
              <a:cs typeface="Courier New"/>
              <a:sym typeface="Courier New"/>
            </a:endParaRPr>
          </a:p>
        </p:txBody>
      </p:sp>
      <p:sp>
        <p:nvSpPr>
          <p:cNvPr id="297" name="Google Shape;297;g1c5b60f80b6_0_18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Installation On Windows</a:t>
            </a:r>
            <a:endParaRPr b="1" i="0" sz="1800" u="none" cap="none" strike="noStrike">
              <a:solidFill>
                <a:srgbClr val="0B5394"/>
              </a:solidFill>
              <a:latin typeface="Arial"/>
              <a:ea typeface="Arial"/>
              <a:cs typeface="Arial"/>
              <a:sym typeface="Arial"/>
            </a:endParaRPr>
          </a:p>
        </p:txBody>
      </p:sp>
      <p:cxnSp>
        <p:nvCxnSpPr>
          <p:cNvPr id="298" name="Google Shape;298;g1c5b60f80b6_0_18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299" name="Google Shape;299;g1c5b60f80b6_0_188"/>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300" name="Google Shape;300;g1c5b60f80b6_0_188"/>
          <p:cNvPicPr preferRelativeResize="0"/>
          <p:nvPr/>
        </p:nvPicPr>
        <p:blipFill rotWithShape="1">
          <a:blip r:embed="rId4">
            <a:alphaModFix/>
          </a:blip>
          <a:srcRect b="0" l="0" r="0" t="0"/>
          <a:stretch/>
        </p:blipFill>
        <p:spPr>
          <a:xfrm>
            <a:off x="284600" y="1716837"/>
            <a:ext cx="7211100" cy="3084433"/>
          </a:xfrm>
          <a:prstGeom prst="rect">
            <a:avLst/>
          </a:prstGeom>
          <a:noFill/>
          <a:ln cap="flat" cmpd="sng" w="9525">
            <a:solidFill>
              <a:srgbClr val="171717"/>
            </a:solidFill>
            <a:prstDash val="solid"/>
            <a:round/>
            <a:headEnd len="sm" w="sm" type="none"/>
            <a:tailEnd len="sm" w="sm" type="none"/>
          </a:ln>
        </p:spPr>
      </p:pic>
      <p:sp>
        <p:nvSpPr>
          <p:cNvPr id="301" name="Google Shape;301;g1c5b60f80b6_0_188"/>
          <p:cNvSpPr txBox="1"/>
          <p:nvPr/>
        </p:nvSpPr>
        <p:spPr>
          <a:xfrm>
            <a:off x="521800" y="651738"/>
            <a:ext cx="46083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n" sz="1200" u="none" cap="none" strike="noStrike">
                <a:solidFill>
                  <a:srgbClr val="000000"/>
                </a:solidFill>
                <a:latin typeface="Times New Roman"/>
                <a:ea typeface="Times New Roman"/>
                <a:cs typeface="Times New Roman"/>
                <a:sym typeface="Times New Roman"/>
              </a:rPr>
              <a:t>Add Terraform to your path</a:t>
            </a:r>
            <a:endParaRPr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rgbClr val="000000"/>
              </a:buClr>
              <a:buSzPts val="1200"/>
              <a:buFont typeface="Times New Roman"/>
              <a:buChar char="-"/>
            </a:pPr>
            <a:r>
              <a:rPr lang="en" sz="1200">
                <a:latin typeface="Times New Roman"/>
                <a:ea typeface="Times New Roman"/>
                <a:cs typeface="Times New Roman"/>
                <a:sym typeface="Times New Roman"/>
              </a:rPr>
              <a:t>Type env on your search bar and choose edit </a:t>
            </a:r>
            <a:r>
              <a:rPr lang="en" sz="1200">
                <a:latin typeface="Times New Roman"/>
                <a:ea typeface="Times New Roman"/>
                <a:cs typeface="Times New Roman"/>
                <a:sym typeface="Times New Roman"/>
              </a:rPr>
              <a:t>environment</a:t>
            </a:r>
            <a:r>
              <a:rPr lang="en" sz="1200">
                <a:latin typeface="Times New Roman"/>
                <a:ea typeface="Times New Roman"/>
                <a:cs typeface="Times New Roman"/>
                <a:sym typeface="Times New Roman"/>
              </a:rPr>
              <a:t> variable</a:t>
            </a:r>
            <a:endParaRPr sz="1200">
              <a:latin typeface="Times New Roman"/>
              <a:ea typeface="Times New Roman"/>
              <a:cs typeface="Times New Roman"/>
              <a:sym typeface="Times New Roman"/>
            </a:endParaRPr>
          </a:p>
          <a:p>
            <a:pPr indent="-304800" lvl="0" marL="457200" marR="0" rtl="0" algn="l">
              <a:lnSpc>
                <a:spcPct val="10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Select path - edit and add the new path</a:t>
            </a:r>
            <a:endParaRPr sz="120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1c5b60f80b6_0_23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Courier New"/>
              <a:ea typeface="Courier New"/>
              <a:cs typeface="Courier New"/>
              <a:sym typeface="Courier New"/>
            </a:endParaRPr>
          </a:p>
        </p:txBody>
      </p:sp>
      <p:sp>
        <p:nvSpPr>
          <p:cNvPr id="307" name="Google Shape;307;g1c5b60f80b6_0_23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Installation On Windows</a:t>
            </a:r>
            <a:endParaRPr b="1" i="0" sz="1800" u="none" cap="none" strike="noStrike">
              <a:solidFill>
                <a:srgbClr val="0B5394"/>
              </a:solidFill>
              <a:latin typeface="Arial"/>
              <a:ea typeface="Arial"/>
              <a:cs typeface="Arial"/>
              <a:sym typeface="Arial"/>
            </a:endParaRPr>
          </a:p>
        </p:txBody>
      </p:sp>
      <p:cxnSp>
        <p:nvCxnSpPr>
          <p:cNvPr id="308" name="Google Shape;308;g1c5b60f80b6_0_23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309" name="Google Shape;309;g1c5b60f80b6_0_235"/>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310" name="Google Shape;310;g1c5b60f80b6_0_235"/>
          <p:cNvSpPr txBox="1"/>
          <p:nvPr/>
        </p:nvSpPr>
        <p:spPr>
          <a:xfrm>
            <a:off x="521800" y="651738"/>
            <a:ext cx="460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Times New Roman"/>
                <a:ea typeface="Times New Roman"/>
                <a:cs typeface="Times New Roman"/>
                <a:sym typeface="Times New Roman"/>
              </a:rPr>
              <a:t>Check the versions</a:t>
            </a:r>
            <a:endParaRPr b="0" i="0" sz="1400" u="none" cap="none" strike="noStrike">
              <a:solidFill>
                <a:srgbClr val="000000"/>
              </a:solidFill>
              <a:latin typeface="Times New Roman"/>
              <a:ea typeface="Times New Roman"/>
              <a:cs typeface="Times New Roman"/>
              <a:sym typeface="Times New Roman"/>
            </a:endParaRPr>
          </a:p>
        </p:txBody>
      </p:sp>
      <p:pic>
        <p:nvPicPr>
          <p:cNvPr id="311" name="Google Shape;311;g1c5b60f80b6_0_235"/>
          <p:cNvPicPr preferRelativeResize="0"/>
          <p:nvPr/>
        </p:nvPicPr>
        <p:blipFill rotWithShape="1">
          <a:blip r:embed="rId4">
            <a:alphaModFix/>
          </a:blip>
          <a:srcRect b="0" l="0" r="0" t="0"/>
          <a:stretch/>
        </p:blipFill>
        <p:spPr>
          <a:xfrm>
            <a:off x="718325" y="1139473"/>
            <a:ext cx="7971627" cy="3787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1c5b60f80b6_0_22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Courier New"/>
              <a:ea typeface="Courier New"/>
              <a:cs typeface="Courier New"/>
              <a:sym typeface="Courier New"/>
            </a:endParaRPr>
          </a:p>
        </p:txBody>
      </p:sp>
      <p:sp>
        <p:nvSpPr>
          <p:cNvPr id="317" name="Google Shape;317;g1c5b60f80b6_0_22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Terragrunt Installation On Linux and Windows</a:t>
            </a:r>
            <a:endParaRPr b="1" i="0" sz="1800" u="none" cap="none" strike="noStrike">
              <a:solidFill>
                <a:srgbClr val="0B5394"/>
              </a:solidFill>
              <a:latin typeface="Arial"/>
              <a:ea typeface="Arial"/>
              <a:cs typeface="Arial"/>
              <a:sym typeface="Arial"/>
            </a:endParaRPr>
          </a:p>
        </p:txBody>
      </p:sp>
      <p:cxnSp>
        <p:nvCxnSpPr>
          <p:cNvPr id="318" name="Google Shape;318;g1c5b60f80b6_0_22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319" name="Google Shape;319;g1c5b60f80b6_0_22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320" name="Google Shape;320;g1c5b60f80b6_0_223"/>
          <p:cNvSpPr txBox="1"/>
          <p:nvPr/>
        </p:nvSpPr>
        <p:spPr>
          <a:xfrm>
            <a:off x="372700" y="771350"/>
            <a:ext cx="4242300" cy="1393800"/>
          </a:xfrm>
          <a:prstGeom prst="rect">
            <a:avLst/>
          </a:prstGeom>
          <a:noFill/>
          <a:ln>
            <a:noFill/>
          </a:ln>
        </p:spPr>
        <p:txBody>
          <a:bodyPr anchorCtr="0" anchor="t" bIns="91425" lIns="91425" spcFirstLastPara="1" rIns="91425" wrap="square" tIns="91425">
            <a:spAutoFit/>
          </a:bodyPr>
          <a:lstStyle/>
          <a:p>
            <a:pPr indent="-292100" lvl="0" marL="457200" marR="0" rtl="0" algn="l">
              <a:lnSpc>
                <a:spcPct val="171400"/>
              </a:lnSpc>
              <a:spcBef>
                <a:spcPts val="900"/>
              </a:spcBef>
              <a:spcAft>
                <a:spcPts val="0"/>
              </a:spcAft>
              <a:buClr>
                <a:srgbClr val="172B4D"/>
              </a:buClr>
              <a:buSzPts val="1000"/>
              <a:buFont typeface="Times New Roman"/>
              <a:buChar char="●"/>
            </a:pPr>
            <a:r>
              <a:rPr b="0" i="0" lang="en" sz="1000" u="none" cap="none" strike="noStrike">
                <a:solidFill>
                  <a:srgbClr val="172B4D"/>
                </a:solidFill>
                <a:highlight>
                  <a:srgbClr val="FFFFFF"/>
                </a:highlight>
                <a:latin typeface="Times New Roman"/>
                <a:ea typeface="Times New Roman"/>
                <a:cs typeface="Times New Roman"/>
                <a:sym typeface="Times New Roman"/>
              </a:rPr>
              <a:t>1. Download the binary</a:t>
            </a:r>
            <a:endParaRPr b="0" i="0" sz="1000" u="none" cap="none" strike="noStrike">
              <a:solidFill>
                <a:srgbClr val="172B4D"/>
              </a:solidFill>
              <a:highlight>
                <a:srgbClr val="FFFFFF"/>
              </a:highlight>
              <a:latin typeface="Times New Roman"/>
              <a:ea typeface="Times New Roman"/>
              <a:cs typeface="Times New Roman"/>
              <a:sym typeface="Times New Roman"/>
            </a:endParaRPr>
          </a:p>
          <a:p>
            <a:pPr indent="-292100" lvl="0" marL="457200" marR="0" rtl="0" algn="l">
              <a:lnSpc>
                <a:spcPct val="171400"/>
              </a:lnSpc>
              <a:spcBef>
                <a:spcPts val="0"/>
              </a:spcBef>
              <a:spcAft>
                <a:spcPts val="0"/>
              </a:spcAft>
              <a:buClr>
                <a:srgbClr val="172B4D"/>
              </a:buClr>
              <a:buSzPts val="1000"/>
              <a:buFont typeface="Times New Roman"/>
              <a:buChar char="●"/>
            </a:pPr>
            <a:r>
              <a:rPr b="0" i="0" lang="en" sz="1000" u="none" cap="none" strike="noStrike">
                <a:solidFill>
                  <a:srgbClr val="172B4D"/>
                </a:solidFill>
                <a:highlight>
                  <a:srgbClr val="FFFFFF"/>
                </a:highlight>
                <a:latin typeface="Times New Roman"/>
                <a:ea typeface="Times New Roman"/>
                <a:cs typeface="Times New Roman"/>
                <a:sym typeface="Times New Roman"/>
              </a:rPr>
              <a:t>2. Unzip it</a:t>
            </a:r>
            <a:endParaRPr b="0" i="0" sz="1000" u="none" cap="none" strike="noStrike">
              <a:solidFill>
                <a:srgbClr val="172B4D"/>
              </a:solidFill>
              <a:highlight>
                <a:srgbClr val="FFFFFF"/>
              </a:highlight>
              <a:latin typeface="Times New Roman"/>
              <a:ea typeface="Times New Roman"/>
              <a:cs typeface="Times New Roman"/>
              <a:sym typeface="Times New Roman"/>
            </a:endParaRPr>
          </a:p>
          <a:p>
            <a:pPr indent="-292100" lvl="0" marL="457200" marR="0" rtl="0" algn="l">
              <a:lnSpc>
                <a:spcPct val="171400"/>
              </a:lnSpc>
              <a:spcBef>
                <a:spcPts val="0"/>
              </a:spcBef>
              <a:spcAft>
                <a:spcPts val="0"/>
              </a:spcAft>
              <a:buClr>
                <a:srgbClr val="172B4D"/>
              </a:buClr>
              <a:buSzPts val="1000"/>
              <a:buFont typeface="Roboto"/>
              <a:buChar char="●"/>
            </a:pPr>
            <a:r>
              <a:rPr b="0" i="0" lang="en" sz="1000" u="none" cap="none" strike="noStrike">
                <a:solidFill>
                  <a:srgbClr val="172B4D"/>
                </a:solidFill>
                <a:highlight>
                  <a:srgbClr val="FFFFFF"/>
                </a:highlight>
                <a:latin typeface="Times New Roman"/>
                <a:ea typeface="Times New Roman"/>
                <a:cs typeface="Times New Roman"/>
                <a:sym typeface="Times New Roman"/>
              </a:rPr>
              <a:t>3. Create a folder called terraform on the C drive and paste the terraform.exe</a:t>
            </a:r>
            <a:endParaRPr b="0" i="0" sz="1000" u="none" cap="none" strike="noStrike">
              <a:solidFill>
                <a:srgbClr val="172B4D"/>
              </a:solidFill>
              <a:highlight>
                <a:srgbClr val="FFFFFF"/>
              </a:highlight>
              <a:latin typeface="Times New Roman"/>
              <a:ea typeface="Times New Roman"/>
              <a:cs typeface="Times New Roman"/>
              <a:sym typeface="Times New Roman"/>
            </a:endParaRPr>
          </a:p>
          <a:p>
            <a:pPr indent="-292100" lvl="0" marL="457200" marR="0" rtl="0" algn="l">
              <a:lnSpc>
                <a:spcPct val="171400"/>
              </a:lnSpc>
              <a:spcBef>
                <a:spcPts val="0"/>
              </a:spcBef>
              <a:spcAft>
                <a:spcPts val="0"/>
              </a:spcAft>
              <a:buClr>
                <a:srgbClr val="172B4D"/>
              </a:buClr>
              <a:buSzPts val="1000"/>
              <a:buFont typeface="Roboto"/>
              <a:buChar char="●"/>
            </a:pPr>
            <a:r>
              <a:rPr b="0" i="0" lang="en" sz="1000" u="none" cap="none" strike="noStrike">
                <a:solidFill>
                  <a:srgbClr val="172B4D"/>
                </a:solidFill>
                <a:highlight>
                  <a:srgbClr val="FFFFFF"/>
                </a:highlight>
                <a:latin typeface="Times New Roman"/>
                <a:ea typeface="Times New Roman"/>
                <a:cs typeface="Times New Roman"/>
                <a:sym typeface="Times New Roman"/>
              </a:rPr>
              <a:t>4. Type env on the windows search bar and at it to path C:\terragrunt</a:t>
            </a:r>
            <a:endParaRPr b="0" i="0" sz="1000" u="none" cap="none" strike="noStrike">
              <a:solidFill>
                <a:srgbClr val="172B4D"/>
              </a:solidFill>
              <a:highlight>
                <a:srgbClr val="FFFFFF"/>
              </a:highlight>
              <a:latin typeface="Times New Roman"/>
              <a:ea typeface="Times New Roman"/>
              <a:cs typeface="Times New Roman"/>
              <a:sym typeface="Times New Roman"/>
            </a:endParaRPr>
          </a:p>
        </p:txBody>
      </p:sp>
      <p:pic>
        <p:nvPicPr>
          <p:cNvPr id="321" name="Google Shape;321;g1c5b60f80b6_0_223"/>
          <p:cNvPicPr preferRelativeResize="0"/>
          <p:nvPr/>
        </p:nvPicPr>
        <p:blipFill rotWithShape="1">
          <a:blip r:embed="rId4">
            <a:alphaModFix/>
          </a:blip>
          <a:srcRect b="0" l="0" r="0" t="0"/>
          <a:stretch/>
        </p:blipFill>
        <p:spPr>
          <a:xfrm>
            <a:off x="4535000" y="1545050"/>
            <a:ext cx="4294974" cy="2694988"/>
          </a:xfrm>
          <a:prstGeom prst="rect">
            <a:avLst/>
          </a:prstGeom>
          <a:noFill/>
          <a:ln cap="flat" cmpd="sng" w="9525">
            <a:solidFill>
              <a:srgbClr val="171717"/>
            </a:solidFill>
            <a:prstDash val="solid"/>
            <a:round/>
            <a:headEnd len="sm" w="sm" type="none"/>
            <a:tailEnd len="sm" w="sm" type="none"/>
          </a:ln>
        </p:spPr>
      </p:pic>
      <p:sp>
        <p:nvSpPr>
          <p:cNvPr id="322" name="Google Shape;322;g1c5b60f80b6_0_223"/>
          <p:cNvSpPr txBox="1"/>
          <p:nvPr/>
        </p:nvSpPr>
        <p:spPr>
          <a:xfrm>
            <a:off x="331900" y="4099875"/>
            <a:ext cx="3415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5"/>
              </a:rPr>
              <a:t>https://github.com/gruntwork-io/terragrunt/releases</a:t>
            </a:r>
            <a:endParaRPr b="0" i="0" sz="1400" u="none" cap="none" strike="noStrike">
              <a:solidFill>
                <a:srgbClr val="000000"/>
              </a:solidFill>
              <a:latin typeface="Arial"/>
              <a:ea typeface="Arial"/>
              <a:cs typeface="Arial"/>
              <a:sym typeface="Arial"/>
            </a:endParaRPr>
          </a:p>
        </p:txBody>
      </p:sp>
      <p:sp>
        <p:nvSpPr>
          <p:cNvPr id="323" name="Google Shape;323;g1c5b60f80b6_0_223"/>
          <p:cNvSpPr txBox="1"/>
          <p:nvPr/>
        </p:nvSpPr>
        <p:spPr>
          <a:xfrm>
            <a:off x="399825" y="2697125"/>
            <a:ext cx="3774600" cy="1293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Courier New"/>
                <a:ea typeface="Courier New"/>
                <a:cs typeface="Courier New"/>
                <a:sym typeface="Courier New"/>
              </a:rPr>
              <a:t>wget https://github.com/gruntwork-io/terragrunt/releases/download/v0.26.7/terragrunt_linux_amd64</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Courier New"/>
                <a:ea typeface="Courier New"/>
                <a:cs typeface="Courier New"/>
                <a:sym typeface="Courier New"/>
              </a:rPr>
              <a:t>mv terragrunt_linux_amd64 terragrunt</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Courier New"/>
                <a:ea typeface="Courier New"/>
                <a:cs typeface="Courier New"/>
                <a:sym typeface="Courier New"/>
              </a:rPr>
              <a:t>chmod u+x terragrunt</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Courier New"/>
                <a:ea typeface="Courier New"/>
                <a:cs typeface="Courier New"/>
                <a:sym typeface="Courier New"/>
              </a:rPr>
              <a:t>mv terragrunt /usr/local/bin/terragrunt</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Courier New"/>
                <a:ea typeface="Courier New"/>
                <a:cs typeface="Courier New"/>
                <a:sym typeface="Courier New"/>
              </a:rPr>
              <a:t>terragrunt --version</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
        <p:nvSpPr>
          <p:cNvPr id="324" name="Google Shape;324;g1c5b60f80b6_0_223"/>
          <p:cNvSpPr/>
          <p:nvPr/>
        </p:nvSpPr>
        <p:spPr>
          <a:xfrm>
            <a:off x="669150" y="2246488"/>
            <a:ext cx="2741000" cy="369300"/>
          </a:xfrm>
          <a:prstGeom prst="flowChartPreparat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80808"/>
                </a:solidFill>
                <a:latin typeface="Times New Roman"/>
                <a:ea typeface="Times New Roman"/>
                <a:cs typeface="Times New Roman"/>
                <a:sym typeface="Times New Roman"/>
              </a:rPr>
              <a:t>Terragrunt –version</a:t>
            </a:r>
            <a:endParaRPr b="1" i="0" sz="1300" u="none" cap="none" strike="noStrike">
              <a:solidFill>
                <a:srgbClr val="080808"/>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1c5b60f80b6_0_15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Courier New"/>
              <a:ea typeface="Courier New"/>
              <a:cs typeface="Courier New"/>
              <a:sym typeface="Courier New"/>
            </a:endParaRPr>
          </a:p>
        </p:txBody>
      </p:sp>
      <p:sp>
        <p:nvSpPr>
          <p:cNvPr id="330" name="Google Shape;330;g1c5b60f80b6_0_15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Installation on Linux and Mac</a:t>
            </a:r>
            <a:endParaRPr b="1" i="0" sz="1800" u="none" cap="none" strike="noStrike">
              <a:solidFill>
                <a:srgbClr val="0B5394"/>
              </a:solidFill>
              <a:latin typeface="Arial"/>
              <a:ea typeface="Arial"/>
              <a:cs typeface="Arial"/>
              <a:sym typeface="Arial"/>
            </a:endParaRPr>
          </a:p>
        </p:txBody>
      </p:sp>
      <p:cxnSp>
        <p:nvCxnSpPr>
          <p:cNvPr id="331" name="Google Shape;331;g1c5b60f80b6_0_15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332" name="Google Shape;332;g1c5b60f80b6_0_157"/>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333" name="Google Shape;333;g1c5b60f80b6_0_157"/>
          <p:cNvSpPr txBox="1"/>
          <p:nvPr/>
        </p:nvSpPr>
        <p:spPr>
          <a:xfrm>
            <a:off x="377275" y="885138"/>
            <a:ext cx="8459400" cy="1708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 TERRAFORM INSTALLATION</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ENV TERRAFORM_VERSION 1.0.0</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WORKDIR /tmp</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RUN wget -q https://releases.hashicorp.com/terraform/${TERRAFORM_VERSION}/terraform_${TERRAFORM_VERSION}_linux_amd64.zip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unzip terraform_${TERRAFORM_VERSION}_linux_amd64.zip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mv terraform /usr/local/bin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rm -f terraform terraform_${TERRAFORM_VERSION}_linux_amd64.zip</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800"/>
              <a:buFont typeface="Arial"/>
              <a:buNone/>
            </a:pPr>
            <a:r>
              <a:t/>
            </a:r>
            <a:endParaRPr b="0" i="0" sz="900" u="none" cap="none" strike="noStrike">
              <a:solidFill>
                <a:schemeClr val="dk1"/>
              </a:solidFill>
              <a:latin typeface="Courier New"/>
              <a:ea typeface="Courier New"/>
              <a:cs typeface="Courier New"/>
              <a:sym typeface="Courier New"/>
            </a:endParaRPr>
          </a:p>
        </p:txBody>
      </p:sp>
      <p:sp>
        <p:nvSpPr>
          <p:cNvPr id="334" name="Google Shape;334;g1c5b60f80b6_0_157"/>
          <p:cNvSpPr txBox="1"/>
          <p:nvPr/>
        </p:nvSpPr>
        <p:spPr>
          <a:xfrm>
            <a:off x="377275" y="2907225"/>
            <a:ext cx="8459400" cy="1708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 Terraform v1.0.0 installation on Linux</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wget https://releases.hashicorp.com/terraform/1.0.0/terraform_1.0.0_linux_amd64.zip</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unzip terraform_1.0.0_linux_amd64.zip</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./terraform</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 Move the binary to the path so that you can run Terraform from any location</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mv terraform /usr/local/bin</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terraform -version</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800"/>
              <a:buFont typeface="Arial"/>
              <a:buNone/>
            </a:pPr>
            <a:r>
              <a:t/>
            </a:r>
            <a:endParaRPr b="0" i="0" sz="900" u="none" cap="none" strike="noStrike">
              <a:solidFill>
                <a:schemeClr val="dk1"/>
              </a:solidFill>
              <a:latin typeface="Courier New"/>
              <a:ea typeface="Courier New"/>
              <a:cs typeface="Courier New"/>
              <a:sym typeface="Courier New"/>
            </a:endParaRPr>
          </a:p>
        </p:txBody>
      </p:sp>
      <p:sp>
        <p:nvSpPr>
          <p:cNvPr id="335" name="Google Shape;335;g1c5b60f80b6_0_157"/>
          <p:cNvSpPr txBox="1"/>
          <p:nvPr/>
        </p:nvSpPr>
        <p:spPr>
          <a:xfrm>
            <a:off x="4174425" y="4221875"/>
            <a:ext cx="4194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4"/>
              </a:rPr>
              <a:t>https://releases.hashicorp.com/terraform/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c5b60f80b6_0_21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Courier New"/>
              <a:ea typeface="Courier New"/>
              <a:cs typeface="Courier New"/>
              <a:sym typeface="Courier New"/>
            </a:endParaRPr>
          </a:p>
        </p:txBody>
      </p:sp>
      <p:sp>
        <p:nvSpPr>
          <p:cNvPr id="341" name="Google Shape;341;g1c5b60f80b6_0_21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Installation on Mac</a:t>
            </a:r>
            <a:endParaRPr b="1" i="0" sz="1800" u="none" cap="none" strike="noStrike">
              <a:solidFill>
                <a:srgbClr val="0B5394"/>
              </a:solidFill>
              <a:latin typeface="Arial"/>
              <a:ea typeface="Arial"/>
              <a:cs typeface="Arial"/>
              <a:sym typeface="Arial"/>
            </a:endParaRPr>
          </a:p>
        </p:txBody>
      </p:sp>
      <p:cxnSp>
        <p:nvCxnSpPr>
          <p:cNvPr id="342" name="Google Shape;342;g1c5b60f80b6_0_21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343" name="Google Shape;343;g1c5b60f80b6_0_210"/>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344" name="Google Shape;344;g1c5b60f80b6_0_210"/>
          <p:cNvSpPr txBox="1"/>
          <p:nvPr/>
        </p:nvSpPr>
        <p:spPr>
          <a:xfrm>
            <a:off x="377275" y="508250"/>
            <a:ext cx="3594000" cy="384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Times New Roman"/>
                <a:ea typeface="Times New Roman"/>
                <a:cs typeface="Times New Roman"/>
                <a:sym typeface="Times New Roman"/>
              </a:rPr>
              <a:t>1. install tfenv and link it</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Times New Roman"/>
                <a:ea typeface="Times New Roman"/>
                <a:cs typeface="Times New Roman"/>
                <a:sym typeface="Times New Roman"/>
              </a:rPr>
              <a:t>brew install tfenv</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Times New Roman"/>
                <a:ea typeface="Times New Roman"/>
                <a:cs typeface="Times New Roman"/>
                <a:sym typeface="Times New Roman"/>
              </a:rPr>
              <a:t>brew link tfenv</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Times New Roman"/>
                <a:ea typeface="Times New Roman"/>
                <a:cs typeface="Times New Roman"/>
                <a:sym typeface="Times New Roman"/>
              </a:rPr>
              <a:t>2. search the remote repo to see all the terraform version</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Times New Roman"/>
                <a:ea typeface="Times New Roman"/>
                <a:cs typeface="Times New Roman"/>
                <a:sym typeface="Times New Roman"/>
              </a:rPr>
              <a:t>tfenv list-remote</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Times New Roman"/>
                <a:ea typeface="Times New Roman"/>
                <a:cs typeface="Times New Roman"/>
                <a:sym typeface="Times New Roman"/>
              </a:rPr>
              <a:t>3. Install a particular version</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Times New Roman"/>
                <a:ea typeface="Times New Roman"/>
                <a:cs typeface="Times New Roman"/>
                <a:sym typeface="Times New Roman"/>
              </a:rPr>
              <a:t>tfenv install 0.13.5</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Times New Roman"/>
                <a:ea typeface="Times New Roman"/>
                <a:cs typeface="Times New Roman"/>
                <a:sym typeface="Times New Roman"/>
              </a:rPr>
              <a:t>tfenv install 0.13.7</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Times New Roman"/>
                <a:ea typeface="Times New Roman"/>
                <a:cs typeface="Times New Roman"/>
                <a:sym typeface="Times New Roman"/>
              </a:rPr>
              <a:t>4. Switch to a particular version</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Times New Roman"/>
                <a:ea typeface="Times New Roman"/>
                <a:cs typeface="Times New Roman"/>
                <a:sym typeface="Times New Roman"/>
              </a:rPr>
              <a:t>tfenv use 0.13.5</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Times New Roman"/>
                <a:ea typeface="Times New Roman"/>
                <a:cs typeface="Times New Roman"/>
                <a:sym typeface="Times New Roman"/>
              </a:rPr>
              <a:t>tfenv use 0.13.7</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Times New Roman"/>
                <a:ea typeface="Times New Roman"/>
                <a:cs typeface="Times New Roman"/>
                <a:sym typeface="Times New Roman"/>
              </a:rPr>
              <a:t>5. list all install version</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Times New Roman"/>
                <a:ea typeface="Times New Roman"/>
                <a:cs typeface="Times New Roman"/>
                <a:sym typeface="Times New Roman"/>
              </a:rPr>
              <a:t>tfenv list</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Times New Roman"/>
                <a:ea typeface="Times New Roman"/>
                <a:cs typeface="Times New Roman"/>
                <a:sym typeface="Times New Roman"/>
              </a:rPr>
              <a:t>6. Help</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Times New Roman"/>
                <a:ea typeface="Times New Roman"/>
                <a:cs typeface="Times New Roman"/>
                <a:sym typeface="Times New Roman"/>
              </a:rPr>
              <a:t>tfenv</a:t>
            </a:r>
            <a:endParaRPr b="0" i="0" sz="11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800"/>
              <a:buFont typeface="Arial"/>
              <a:buNone/>
            </a:pPr>
            <a:r>
              <a:t/>
            </a:r>
            <a:endParaRPr b="0" i="0" sz="900" u="none" cap="none" strike="noStrike">
              <a:solidFill>
                <a:schemeClr val="dk1"/>
              </a:solidFill>
              <a:latin typeface="Courier New"/>
              <a:ea typeface="Courier New"/>
              <a:cs typeface="Courier New"/>
              <a:sym typeface="Courier New"/>
            </a:endParaRPr>
          </a:p>
        </p:txBody>
      </p:sp>
      <p:sp>
        <p:nvSpPr>
          <p:cNvPr id="345" name="Google Shape;345;g1c5b60f80b6_0_210"/>
          <p:cNvSpPr txBox="1"/>
          <p:nvPr/>
        </p:nvSpPr>
        <p:spPr>
          <a:xfrm>
            <a:off x="4459075" y="914850"/>
            <a:ext cx="41472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sng" cap="none" strike="noStrike">
                <a:solidFill>
                  <a:schemeClr val="hlink"/>
                </a:solidFill>
                <a:latin typeface="Times New Roman"/>
                <a:ea typeface="Times New Roman"/>
                <a:cs typeface="Times New Roman"/>
                <a:sym typeface="Times New Roman"/>
                <a:hlinkClick r:id="rId4"/>
              </a:rPr>
              <a:t>https://opensource.com/article/20/11/tfenv</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g1c5b60f80b6_0_210"/>
          <p:cNvSpPr txBox="1"/>
          <p:nvPr/>
        </p:nvSpPr>
        <p:spPr>
          <a:xfrm>
            <a:off x="4459075" y="1591425"/>
            <a:ext cx="41472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sng" cap="none" strike="noStrike">
                <a:solidFill>
                  <a:schemeClr val="hlink"/>
                </a:solidFill>
                <a:latin typeface="Times New Roman"/>
                <a:ea typeface="Times New Roman"/>
                <a:cs typeface="Times New Roman"/>
                <a:sym typeface="Times New Roman"/>
                <a:hlinkClick r:id="rId5"/>
              </a:rPr>
              <a:t>https://stackoverflow.com/questions/56283424/upgrade-terraform-to-specific-version</a:t>
            </a:r>
            <a:endParaRPr b="0" i="0" sz="1200" u="none" cap="none" strike="noStrike">
              <a:solidFill>
                <a:srgbClr val="000000"/>
              </a:solidFill>
              <a:latin typeface="Times New Roman"/>
              <a:ea typeface="Times New Roman"/>
              <a:cs typeface="Times New Roman"/>
              <a:sym typeface="Times New Roman"/>
            </a:endParaRPr>
          </a:p>
        </p:txBody>
      </p:sp>
      <p:sp>
        <p:nvSpPr>
          <p:cNvPr id="347" name="Google Shape;347;g1c5b60f80b6_0_210"/>
          <p:cNvSpPr txBox="1"/>
          <p:nvPr/>
        </p:nvSpPr>
        <p:spPr>
          <a:xfrm>
            <a:off x="2968175" y="2237100"/>
            <a:ext cx="5916000" cy="2755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Courier New"/>
                <a:ea typeface="Courier New"/>
                <a:cs typeface="Courier New"/>
                <a:sym typeface="Courier New"/>
              </a:rPr>
              <a:t>$ tfenv list-remote</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Courier New"/>
                <a:ea typeface="Courier New"/>
                <a:cs typeface="Courier New"/>
                <a:sym typeface="Courier New"/>
              </a:rPr>
              <a:t>0.12.0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Courier New"/>
                <a:ea typeface="Courier New"/>
                <a:cs typeface="Courier New"/>
                <a:sym typeface="Courier New"/>
              </a:rPr>
              <a:t>0.12.0-rc1</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Courier New"/>
                <a:ea typeface="Courier New"/>
                <a:cs typeface="Courier New"/>
                <a:sym typeface="Courier New"/>
              </a:rPr>
              <a:t>0.12.0-beta2</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Courier New"/>
                <a:ea typeface="Courier New"/>
                <a:cs typeface="Courier New"/>
                <a:sym typeface="Courier New"/>
              </a:rPr>
              <a:t>0.12.0-beta1</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Courier New"/>
                <a:ea typeface="Courier New"/>
                <a:cs typeface="Courier New"/>
                <a:sym typeface="Courier New"/>
              </a:rPr>
              <a:t>0.12.0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Courier New"/>
                <a:ea typeface="Courier New"/>
                <a:cs typeface="Courier New"/>
                <a:sym typeface="Courier New"/>
              </a:rPr>
              <a:t>0.11.14</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Courier New"/>
                <a:ea typeface="Courier New"/>
                <a:cs typeface="Courier New"/>
                <a:sym typeface="Courier New"/>
              </a:rPr>
              <a:t>...</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Courier New"/>
                <a:ea typeface="Courier New"/>
                <a:cs typeface="Courier New"/>
                <a:sym typeface="Courier New"/>
              </a:rPr>
              <a:t>$ tfenv install 0.11.14</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Courier New"/>
                <a:ea typeface="Courier New"/>
                <a:cs typeface="Courier New"/>
                <a:sym typeface="Courier New"/>
              </a:rPr>
              <a:t>[INFO] Installing Terraform v0.11.14</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Courier New"/>
                <a:ea typeface="Courier New"/>
                <a:cs typeface="Courier New"/>
                <a:sym typeface="Courier New"/>
              </a:rPr>
              <a:t>[INFO] Downloading release tarball from https://releases.hashicorp.com/terraform/0.11.14/terraform_0.11.14_darwin_amd64.zip</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Courier New"/>
                <a:ea typeface="Courier New"/>
                <a:cs typeface="Courier New"/>
                <a:sym typeface="Courier New"/>
              </a:rPr>
              <a:t>...</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Courier New"/>
                <a:ea typeface="Courier New"/>
                <a:cs typeface="Courier New"/>
                <a:sym typeface="Courier New"/>
              </a:rPr>
              <a:t>[INFO] Installation of terraform v0.11.14 successful</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Courier New"/>
                <a:ea typeface="Courier New"/>
                <a:cs typeface="Courier New"/>
                <a:sym typeface="Courier New"/>
              </a:rPr>
              <a:t>[INFO] Switching to v0.11.14</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000000"/>
                </a:solidFill>
                <a:latin typeface="Courier New"/>
                <a:ea typeface="Courier New"/>
                <a:cs typeface="Courier New"/>
                <a:sym typeface="Courier New"/>
              </a:rPr>
              <a:t>[INFO] Switching completed</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6" name="Google Shape;76;p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Overview of IaC</a:t>
            </a:r>
            <a:endParaRPr b="1" i="0" sz="1800" u="none" cap="none" strike="noStrike">
              <a:solidFill>
                <a:srgbClr val="0B5394"/>
              </a:solidFill>
              <a:latin typeface="Arial"/>
              <a:ea typeface="Arial"/>
              <a:cs typeface="Arial"/>
              <a:sym typeface="Arial"/>
            </a:endParaRPr>
          </a:p>
        </p:txBody>
      </p:sp>
      <p:cxnSp>
        <p:nvCxnSpPr>
          <p:cNvPr id="77" name="Google Shape;77;p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sp>
        <p:nvSpPr>
          <p:cNvPr id="78" name="Google Shape;78;p4"/>
          <p:cNvSpPr txBox="1"/>
          <p:nvPr/>
        </p:nvSpPr>
        <p:spPr>
          <a:xfrm>
            <a:off x="539275" y="853875"/>
            <a:ext cx="6431100" cy="36903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chemeClr val="dk1"/>
              </a:buClr>
              <a:buSzPts val="1100"/>
              <a:buFont typeface="Arial"/>
              <a:buNone/>
            </a:pPr>
            <a:r>
              <a:rPr b="1" i="0" lang="en" sz="1600" u="none" cap="none" strike="noStrike">
                <a:solidFill>
                  <a:schemeClr val="dk1"/>
                </a:solidFill>
                <a:highlight>
                  <a:srgbClr val="FFFFFF"/>
                </a:highlight>
                <a:latin typeface="Times New Roman"/>
                <a:ea typeface="Times New Roman"/>
                <a:cs typeface="Times New Roman"/>
                <a:sym typeface="Times New Roman"/>
              </a:rPr>
              <a:t>Overview</a:t>
            </a:r>
            <a:endParaRPr b="1" i="0" sz="16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l">
              <a:lnSpc>
                <a:spcPct val="171400"/>
              </a:lnSpc>
              <a:spcBef>
                <a:spcPts val="900"/>
              </a:spcBef>
              <a:spcAft>
                <a:spcPts val="0"/>
              </a:spcAft>
              <a:buClr>
                <a:schemeClr val="dk1"/>
              </a:buClr>
              <a:buSzPts val="1100"/>
              <a:buFont typeface="Arial"/>
              <a:buNone/>
            </a:pPr>
            <a:r>
              <a:rPr b="0" i="0" lang="en" sz="1200" u="none" cap="none" strike="noStrike">
                <a:solidFill>
                  <a:schemeClr val="dk1"/>
                </a:solidFill>
                <a:highlight>
                  <a:srgbClr val="FFFFFF"/>
                </a:highlight>
                <a:latin typeface="Times New Roman"/>
                <a:ea typeface="Times New Roman"/>
                <a:cs typeface="Times New Roman"/>
                <a:sym typeface="Times New Roman"/>
              </a:rPr>
              <a:t>In the past, managing IT infrastructure was a hard job. System administrators had to manually manage and configure all of the hardware and software that was needed for the applications to run.</a:t>
            </a:r>
            <a:endParaRPr b="0" i="0" sz="12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l">
              <a:lnSpc>
                <a:spcPct val="171400"/>
              </a:lnSpc>
              <a:spcBef>
                <a:spcPts val="900"/>
              </a:spcBef>
              <a:spcAft>
                <a:spcPts val="0"/>
              </a:spcAft>
              <a:buClr>
                <a:schemeClr val="dk1"/>
              </a:buClr>
              <a:buSzPts val="1100"/>
              <a:buFont typeface="Arial"/>
              <a:buNone/>
            </a:pPr>
            <a:r>
              <a:rPr b="0" i="0" lang="en" sz="1200" u="none" cap="none" strike="noStrike">
                <a:solidFill>
                  <a:schemeClr val="dk1"/>
                </a:solidFill>
                <a:highlight>
                  <a:srgbClr val="FFFFFF"/>
                </a:highlight>
                <a:latin typeface="Times New Roman"/>
                <a:ea typeface="Times New Roman"/>
                <a:cs typeface="Times New Roman"/>
                <a:sym typeface="Times New Roman"/>
              </a:rPr>
              <a:t>However, in recent years, things have changed dramatically. Trends like cloud computing revolutionized—and improved—the way organizations design, develop, and maintain their IT infrastructure.</a:t>
            </a:r>
            <a:endParaRPr b="0" i="0" sz="12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l">
              <a:lnSpc>
                <a:spcPct val="171400"/>
              </a:lnSpc>
              <a:spcBef>
                <a:spcPts val="900"/>
              </a:spcBef>
              <a:spcAft>
                <a:spcPts val="0"/>
              </a:spcAft>
              <a:buClr>
                <a:schemeClr val="dk1"/>
              </a:buClr>
              <a:buSzPts val="1100"/>
              <a:buFont typeface="Arial"/>
              <a:buNone/>
            </a:pPr>
            <a:r>
              <a:rPr b="0" i="0" lang="en" sz="1200" u="none" cap="none" strike="noStrike">
                <a:solidFill>
                  <a:schemeClr val="dk1"/>
                </a:solidFill>
                <a:highlight>
                  <a:srgbClr val="FFFFFF"/>
                </a:highlight>
                <a:latin typeface="Times New Roman"/>
                <a:ea typeface="Times New Roman"/>
                <a:cs typeface="Times New Roman"/>
                <a:sym typeface="Times New Roman"/>
              </a:rPr>
              <a:t>One of the critical components of this trend is called </a:t>
            </a:r>
            <a:r>
              <a:rPr b="1" i="0" lang="en" sz="1200" u="none" cap="none" strike="noStrike">
                <a:solidFill>
                  <a:schemeClr val="dk1"/>
                </a:solidFill>
                <a:highlight>
                  <a:srgbClr val="FFFFFF"/>
                </a:highlight>
                <a:latin typeface="Times New Roman"/>
                <a:ea typeface="Times New Roman"/>
                <a:cs typeface="Times New Roman"/>
                <a:sym typeface="Times New Roman"/>
              </a:rPr>
              <a:t>“infrastructure as code,”</a:t>
            </a:r>
            <a:endParaRPr b="1" i="0" sz="12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l">
              <a:lnSpc>
                <a:spcPct val="171400"/>
              </a:lnSpc>
              <a:spcBef>
                <a:spcPts val="900"/>
              </a:spcBef>
              <a:spcAft>
                <a:spcPts val="0"/>
              </a:spcAft>
              <a:buClr>
                <a:schemeClr val="dk1"/>
              </a:buClr>
              <a:buSzPts val="1100"/>
              <a:buFont typeface="Arial"/>
              <a:buNone/>
            </a:pPr>
            <a:r>
              <a:rPr b="1" i="0" lang="en" sz="1200" u="none" cap="none" strike="noStrike">
                <a:solidFill>
                  <a:schemeClr val="dk1"/>
                </a:solidFill>
                <a:highlight>
                  <a:srgbClr val="FFFFFF"/>
                </a:highlight>
                <a:latin typeface="Times New Roman"/>
                <a:ea typeface="Times New Roman"/>
                <a:cs typeface="Times New Roman"/>
                <a:sym typeface="Times New Roman"/>
              </a:rPr>
              <a:t>IaC = </a:t>
            </a:r>
            <a:r>
              <a:rPr b="0" i="0" lang="en" sz="1200" u="none" cap="none" strike="noStrike">
                <a:solidFill>
                  <a:schemeClr val="dk1"/>
                </a:solidFill>
                <a:highlight>
                  <a:srgbClr val="FFFFFF"/>
                </a:highlight>
                <a:latin typeface="Times New Roman"/>
                <a:ea typeface="Times New Roman"/>
                <a:cs typeface="Times New Roman"/>
                <a:sym typeface="Times New Roman"/>
              </a:rPr>
              <a:t>Infrastructure as a code which means write the code create you infrastructure instead of manual process.</a:t>
            </a:r>
            <a:endParaRPr b="0" i="0" sz="1200" u="none" cap="none" strike="noStrike">
              <a:solidFill>
                <a:schemeClr val="dk1"/>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Logo&#10;&#10;Description automatically generated" id="79" name="Google Shape;79;p4"/>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1c5b60f80b6_0_20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Courier New"/>
              <a:ea typeface="Courier New"/>
              <a:cs typeface="Courier New"/>
              <a:sym typeface="Courier New"/>
            </a:endParaRPr>
          </a:p>
        </p:txBody>
      </p:sp>
      <p:sp>
        <p:nvSpPr>
          <p:cNvPr id="353" name="Google Shape;353;g1c5b60f80b6_0_20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Installation With Docker</a:t>
            </a:r>
            <a:endParaRPr b="1" i="0" sz="1800" u="none" cap="none" strike="noStrike">
              <a:solidFill>
                <a:srgbClr val="0B5394"/>
              </a:solidFill>
              <a:latin typeface="Arial"/>
              <a:ea typeface="Arial"/>
              <a:cs typeface="Arial"/>
              <a:sym typeface="Arial"/>
            </a:endParaRPr>
          </a:p>
        </p:txBody>
      </p:sp>
      <p:cxnSp>
        <p:nvCxnSpPr>
          <p:cNvPr id="354" name="Google Shape;354;g1c5b60f80b6_0_20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355" name="Google Shape;355;g1c5b60f80b6_0_202"/>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356" name="Google Shape;356;g1c5b60f80b6_0_202"/>
          <p:cNvSpPr txBox="1"/>
          <p:nvPr/>
        </p:nvSpPr>
        <p:spPr>
          <a:xfrm>
            <a:off x="377275" y="508250"/>
            <a:ext cx="8459400" cy="4617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FROM ubuntu:latest</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RUN apt-get update -y</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RUN apt-get install apt-utils -y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    wget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    curl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    vim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    unzip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    git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 AWS CLI INSTALLATIN</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RUN curl "https://awscli.amazonaws.com/awscli-exe-linux-x86_64.zip" -o "awscliv2.zip"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    &amp;&amp; unzip awscliv2.zip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    &amp;&amp; aws/install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    &amp;&amp; rm -rf awscliv2.zip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    &amp;&amp; rm -rf aws</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 TERRAFORM INSTALLATIN</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ENV TERRAFORM_VERSION 1.0.0</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WORKDIR /tmp</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RUN wget -q https://releases.hashicorp.com/terraform/${TERRAFORM_VERSION}/terraform_${TERRAFORM_VERSION}_linux_amd64.zip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    &amp;&amp; unzip terraform_${TERRAFORM_VERSION}_linux_amd64.zip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    &amp;&amp; mv terraform /usr/local/bin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    &amp;&amp; rm -f terraform terraform_${TERRAFORM_VERSION}_linux_amd64.zip</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 TERRAGRUNT INSTALLATIN</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ENV TERRAGRUNT_VERSION v</a:t>
            </a:r>
            <a:r>
              <a:rPr b="0" i="0" lang="en" sz="900" u="none" cap="none" strike="noStrike">
                <a:solidFill>
                  <a:schemeClr val="dk1"/>
                </a:solidFill>
                <a:latin typeface="Courier New"/>
                <a:ea typeface="Courier New"/>
                <a:cs typeface="Courier New"/>
                <a:sym typeface="Courier New"/>
              </a:rPr>
              <a:t>0.</a:t>
            </a:r>
            <a:r>
              <a:rPr lang="en" sz="900">
                <a:solidFill>
                  <a:schemeClr val="dk1"/>
                </a:solidFill>
                <a:latin typeface="Courier New"/>
                <a:ea typeface="Courier New"/>
                <a:cs typeface="Courier New"/>
                <a:sym typeface="Courier New"/>
              </a:rPr>
              <a:t>31.0</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RUN wget https://github.com/gruntwork-io/terragrunt/releases/download/${TERRAGRUNT_VERSION}/terragrunt_linux_amd64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    &amp;&amp; mv terragrunt_linux_amd64 terragrunt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    &amp;&amp; chmod u+x terragrunt \</a:t>
            </a:r>
            <a:endParaRPr b="0" i="0" sz="9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chemeClr val="dk1"/>
                </a:solidFill>
                <a:latin typeface="Courier New"/>
                <a:ea typeface="Courier New"/>
                <a:cs typeface="Courier New"/>
                <a:sym typeface="Courier New"/>
              </a:rPr>
              <a:t>    &amp;&amp; mv terragrunt /usr/local/bin/terragrunt</a:t>
            </a:r>
            <a:endParaRPr b="0" i="0" sz="900" u="none" cap="none" strike="noStrike">
              <a:solidFill>
                <a:schemeClr val="dk1"/>
              </a:solidFill>
              <a:latin typeface="Courier New"/>
              <a:ea typeface="Courier New"/>
              <a:cs typeface="Courier New"/>
              <a:sym typeface="Courier New"/>
            </a:endParaRPr>
          </a:p>
        </p:txBody>
      </p:sp>
      <p:sp>
        <p:nvSpPr>
          <p:cNvPr id="357" name="Google Shape;357;g1c5b60f80b6_0_202"/>
          <p:cNvSpPr txBox="1"/>
          <p:nvPr/>
        </p:nvSpPr>
        <p:spPr>
          <a:xfrm>
            <a:off x="3957575" y="928400"/>
            <a:ext cx="3876300" cy="8004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docker build -t terraform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docker run --rm -it --workdir "/home/$USER" -v "$PWD":"/home/$USER" terraform bash</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1c9031fab84_0_9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000" u="none" cap="none" strike="noStrike">
              <a:solidFill>
                <a:schemeClr val="dk1"/>
              </a:solidFill>
              <a:latin typeface="Courier New"/>
              <a:ea typeface="Courier New"/>
              <a:cs typeface="Courier New"/>
              <a:sym typeface="Courier New"/>
            </a:endParaRPr>
          </a:p>
        </p:txBody>
      </p:sp>
      <p:sp>
        <p:nvSpPr>
          <p:cNvPr id="363" name="Google Shape;363;g1c9031fab84_0_9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Terraform Compatibility Version with Terragrunt</a:t>
            </a:r>
            <a:endParaRPr b="1" i="0" sz="1800" u="none" cap="none" strike="noStrike">
              <a:solidFill>
                <a:srgbClr val="0B5394"/>
              </a:solidFill>
              <a:latin typeface="Arial"/>
              <a:ea typeface="Arial"/>
              <a:cs typeface="Arial"/>
              <a:sym typeface="Arial"/>
            </a:endParaRPr>
          </a:p>
        </p:txBody>
      </p:sp>
      <p:cxnSp>
        <p:nvCxnSpPr>
          <p:cNvPr id="364" name="Google Shape;364;g1c9031fab84_0_9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365" name="Google Shape;365;g1c9031fab84_0_97"/>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366" name="Google Shape;366;g1c9031fab84_0_97"/>
          <p:cNvPicPr preferRelativeResize="0"/>
          <p:nvPr/>
        </p:nvPicPr>
        <p:blipFill>
          <a:blip r:embed="rId4">
            <a:alphaModFix/>
          </a:blip>
          <a:stretch>
            <a:fillRect/>
          </a:stretch>
        </p:blipFill>
        <p:spPr>
          <a:xfrm>
            <a:off x="810375" y="853875"/>
            <a:ext cx="7388074" cy="3605725"/>
          </a:xfrm>
          <a:prstGeom prst="rect">
            <a:avLst/>
          </a:prstGeom>
          <a:noFill/>
          <a:ln>
            <a:noFill/>
          </a:ln>
        </p:spPr>
      </p:pic>
      <p:sp>
        <p:nvSpPr>
          <p:cNvPr id="367" name="Google Shape;367;g1c9031fab84_0_97"/>
          <p:cNvSpPr txBox="1"/>
          <p:nvPr/>
        </p:nvSpPr>
        <p:spPr>
          <a:xfrm>
            <a:off x="1077500" y="4493500"/>
            <a:ext cx="725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https://terragrunt.gruntwork.io/docs/getting-started/supported-terraform-versions/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1" name="Shape 371"/>
        <p:cNvGrpSpPr/>
        <p:nvPr/>
      </p:nvGrpSpPr>
      <p:grpSpPr>
        <a:xfrm>
          <a:off x="0" y="0"/>
          <a:ext cx="0" cy="0"/>
          <a:chOff x="0" y="0"/>
          <a:chExt cx="0" cy="0"/>
        </a:xfrm>
      </p:grpSpPr>
      <p:sp>
        <p:nvSpPr>
          <p:cNvPr id="372" name="Google Shape;372;p25"/>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73" name="Google Shape;373;p25"/>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74" name="Google Shape;374;p25"/>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75" name="Google Shape;375;p25"/>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 Terraform Basic Commands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376" name="Google Shape;376;p25"/>
          <p:cNvPicPr preferRelativeResize="0"/>
          <p:nvPr/>
        </p:nvPicPr>
        <p:blipFill rotWithShape="1">
          <a:blip r:embed="rId3">
            <a:alphaModFix/>
          </a:blip>
          <a:srcRect b="0" l="0" r="0" t="0"/>
          <a:stretch/>
        </p:blipFill>
        <p:spPr>
          <a:xfrm>
            <a:off x="7414200" y="4188000"/>
            <a:ext cx="1619100" cy="809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82" name="Google Shape;382;p2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init</a:t>
            </a:r>
            <a:endParaRPr b="1" i="0" sz="1800" u="none" cap="none" strike="noStrike">
              <a:solidFill>
                <a:srgbClr val="0B5394"/>
              </a:solidFill>
              <a:latin typeface="Arial"/>
              <a:ea typeface="Arial"/>
              <a:cs typeface="Arial"/>
              <a:sym typeface="Arial"/>
            </a:endParaRPr>
          </a:p>
        </p:txBody>
      </p:sp>
      <p:cxnSp>
        <p:nvCxnSpPr>
          <p:cNvPr id="383" name="Google Shape;383;p2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384" name="Google Shape;384;p22"/>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385" name="Google Shape;385;p22"/>
          <p:cNvSpPr txBox="1"/>
          <p:nvPr/>
        </p:nvSpPr>
        <p:spPr>
          <a:xfrm>
            <a:off x="2993575" y="2032000"/>
            <a:ext cx="52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2"/>
          <p:cNvSpPr/>
          <p:nvPr/>
        </p:nvSpPr>
        <p:spPr>
          <a:xfrm>
            <a:off x="4967250" y="252700"/>
            <a:ext cx="2376725" cy="484000"/>
          </a:xfrm>
          <a:prstGeom prst="flowChartPreparat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80808"/>
                </a:solidFill>
                <a:latin typeface="Times New Roman"/>
                <a:ea typeface="Times New Roman"/>
                <a:cs typeface="Times New Roman"/>
                <a:sym typeface="Times New Roman"/>
              </a:rPr>
              <a:t>terraform init</a:t>
            </a:r>
            <a:endParaRPr b="1" i="0" sz="1500" u="none" cap="none" strike="noStrike">
              <a:solidFill>
                <a:srgbClr val="080808"/>
              </a:solidFill>
              <a:latin typeface="Times New Roman"/>
              <a:ea typeface="Times New Roman"/>
              <a:cs typeface="Times New Roman"/>
              <a:sym typeface="Times New Roman"/>
            </a:endParaRPr>
          </a:p>
        </p:txBody>
      </p:sp>
      <p:sp>
        <p:nvSpPr>
          <p:cNvPr id="387" name="Google Shape;387;p22"/>
          <p:cNvSpPr txBox="1"/>
          <p:nvPr/>
        </p:nvSpPr>
        <p:spPr>
          <a:xfrm>
            <a:off x="4916725" y="969150"/>
            <a:ext cx="3664800" cy="3909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terraform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required_version = "&gt;= 1.0.0"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required_providers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aws =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source  = "hashicorp/aws"</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version = "~&gt; 3.0"</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provider "aws"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region = "us-east-1"</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resource "aws_instance" "app_server"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ami           = "ami-052efd3df9dad4825"</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instance_type = "t2.micro"</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tags =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Name = "web01"</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ourier New"/>
              <a:ea typeface="Courier New"/>
              <a:cs typeface="Courier New"/>
              <a:sym typeface="Courier New"/>
            </a:endParaRPr>
          </a:p>
        </p:txBody>
      </p:sp>
      <p:sp>
        <p:nvSpPr>
          <p:cNvPr id="388" name="Google Shape;388;p22"/>
          <p:cNvSpPr txBox="1"/>
          <p:nvPr/>
        </p:nvSpPr>
        <p:spPr>
          <a:xfrm>
            <a:off x="272150" y="1351650"/>
            <a:ext cx="403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2"/>
          <p:cNvSpPr txBox="1"/>
          <p:nvPr/>
        </p:nvSpPr>
        <p:spPr>
          <a:xfrm>
            <a:off x="331900" y="1286650"/>
            <a:ext cx="4236300" cy="2955300"/>
          </a:xfrm>
          <a:prstGeom prst="rect">
            <a:avLst/>
          </a:prstGeom>
          <a:noFill/>
          <a:ln>
            <a:noFill/>
          </a:ln>
        </p:spPr>
        <p:txBody>
          <a:bodyPr anchorCtr="0" anchor="t" bIns="91425" lIns="91425" spcFirstLastPara="1" rIns="91425" wrap="square" tIns="91425">
            <a:spAutoFit/>
          </a:bodyPr>
          <a:lstStyle/>
          <a:p>
            <a:pPr indent="0" lvl="0" marL="0" marR="0" rtl="0" algn="just">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The </a:t>
            </a:r>
            <a:r>
              <a:rPr b="1" i="0" lang="en" sz="1200" u="none" cap="none" strike="noStrike">
                <a:solidFill>
                  <a:srgbClr val="000000"/>
                </a:solidFill>
                <a:latin typeface="Times New Roman"/>
                <a:ea typeface="Times New Roman"/>
                <a:cs typeface="Times New Roman"/>
                <a:sym typeface="Times New Roman"/>
              </a:rPr>
              <a:t>terraform init</a:t>
            </a:r>
            <a:r>
              <a:rPr b="0" i="0" lang="en" sz="1200" u="none" cap="none" strike="noStrike">
                <a:solidFill>
                  <a:srgbClr val="000000"/>
                </a:solidFill>
                <a:latin typeface="Times New Roman"/>
                <a:ea typeface="Times New Roman"/>
                <a:cs typeface="Times New Roman"/>
                <a:sym typeface="Times New Roman"/>
              </a:rPr>
              <a:t> command initializes a working directory containing Terraform configuration files. This is the first command that should be run after writing a new Terraform configuration or cloning an existing one from version control. It is safe to run this command multiple times.</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This command is similar to </a:t>
            </a:r>
            <a:r>
              <a:rPr b="1" i="0" lang="en" sz="1200" u="none" cap="none" strike="noStrike">
                <a:solidFill>
                  <a:srgbClr val="000000"/>
                </a:solidFill>
                <a:latin typeface="Times New Roman"/>
                <a:ea typeface="Times New Roman"/>
                <a:cs typeface="Times New Roman"/>
                <a:sym typeface="Times New Roman"/>
              </a:rPr>
              <a:t>git init</a:t>
            </a:r>
            <a:r>
              <a:rPr b="0" i="0" lang="en" sz="1200" u="none" cap="none" strike="noStrike">
                <a:solidFill>
                  <a:srgbClr val="000000"/>
                </a:solidFill>
                <a:latin typeface="Times New Roman"/>
                <a:ea typeface="Times New Roman"/>
                <a:cs typeface="Times New Roman"/>
                <a:sym typeface="Times New Roman"/>
              </a:rPr>
              <a:t> command in version conversion</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1c5bba16794_0_4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395" name="Google Shape;395;g1c5bba16794_0_4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validate</a:t>
            </a:r>
            <a:endParaRPr b="1" i="0" sz="1800" u="none" cap="none" strike="noStrike">
              <a:solidFill>
                <a:srgbClr val="0B5394"/>
              </a:solidFill>
              <a:latin typeface="Arial"/>
              <a:ea typeface="Arial"/>
              <a:cs typeface="Arial"/>
              <a:sym typeface="Arial"/>
            </a:endParaRPr>
          </a:p>
        </p:txBody>
      </p:sp>
      <p:cxnSp>
        <p:nvCxnSpPr>
          <p:cNvPr id="396" name="Google Shape;396;g1c5bba16794_0_4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397" name="Google Shape;397;g1c5bba16794_0_48"/>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398" name="Google Shape;398;g1c5bba16794_0_48"/>
          <p:cNvSpPr txBox="1"/>
          <p:nvPr/>
        </p:nvSpPr>
        <p:spPr>
          <a:xfrm>
            <a:off x="2993575" y="2032000"/>
            <a:ext cx="52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g1c5bba16794_0_48"/>
          <p:cNvSpPr/>
          <p:nvPr/>
        </p:nvSpPr>
        <p:spPr>
          <a:xfrm>
            <a:off x="4916725" y="252713"/>
            <a:ext cx="2773050" cy="484000"/>
          </a:xfrm>
          <a:prstGeom prst="flowChartPreparat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80808"/>
                </a:solidFill>
                <a:latin typeface="Times New Roman"/>
                <a:ea typeface="Times New Roman"/>
                <a:cs typeface="Times New Roman"/>
                <a:sym typeface="Times New Roman"/>
              </a:rPr>
              <a:t>terraform validate</a:t>
            </a:r>
            <a:endParaRPr b="1" i="0" sz="1400" u="none" cap="none" strike="noStrike">
              <a:solidFill>
                <a:srgbClr val="080808"/>
              </a:solidFill>
              <a:latin typeface="Times New Roman"/>
              <a:ea typeface="Times New Roman"/>
              <a:cs typeface="Times New Roman"/>
              <a:sym typeface="Times New Roman"/>
            </a:endParaRPr>
          </a:p>
        </p:txBody>
      </p:sp>
      <p:sp>
        <p:nvSpPr>
          <p:cNvPr id="400" name="Google Shape;400;g1c5bba16794_0_48"/>
          <p:cNvSpPr txBox="1"/>
          <p:nvPr/>
        </p:nvSpPr>
        <p:spPr>
          <a:xfrm>
            <a:off x="4916725" y="969150"/>
            <a:ext cx="3664800" cy="3909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terraform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required_version = "&gt;= 1.0.0"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required_providers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aws =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source  = "hashicorp/aws"</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version = "~&gt; 3.0"</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provider "aws"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region = "us-east-1"</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resource "aws_instance" "app_server"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ami           = "ami-052efd3df9dad4825"</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instance_type = "t2.micro"</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tags =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Name = "web01"</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ourier New"/>
              <a:ea typeface="Courier New"/>
              <a:cs typeface="Courier New"/>
              <a:sym typeface="Courier New"/>
            </a:endParaRPr>
          </a:p>
        </p:txBody>
      </p:sp>
      <p:sp>
        <p:nvSpPr>
          <p:cNvPr id="401" name="Google Shape;401;g1c5bba16794_0_48"/>
          <p:cNvSpPr txBox="1"/>
          <p:nvPr/>
        </p:nvSpPr>
        <p:spPr>
          <a:xfrm>
            <a:off x="272150" y="1351650"/>
            <a:ext cx="403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1c5bba16794_0_48"/>
          <p:cNvSpPr txBox="1"/>
          <p:nvPr/>
        </p:nvSpPr>
        <p:spPr>
          <a:xfrm>
            <a:off x="331900" y="1876275"/>
            <a:ext cx="42363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The </a:t>
            </a:r>
            <a:r>
              <a:rPr b="1" i="0" lang="en" sz="1200" u="none" cap="none" strike="noStrike">
                <a:solidFill>
                  <a:srgbClr val="000000"/>
                </a:solidFill>
                <a:latin typeface="Times New Roman"/>
                <a:ea typeface="Times New Roman"/>
                <a:cs typeface="Times New Roman"/>
                <a:sym typeface="Times New Roman"/>
              </a:rPr>
              <a:t>terraform validate</a:t>
            </a:r>
            <a:r>
              <a:rPr b="0" i="0" lang="en" sz="1200" u="none" cap="none" strike="noStrike">
                <a:solidFill>
                  <a:srgbClr val="000000"/>
                </a:solidFill>
                <a:latin typeface="Times New Roman"/>
                <a:ea typeface="Times New Roman"/>
                <a:cs typeface="Times New Roman"/>
                <a:sym typeface="Times New Roman"/>
              </a:rPr>
              <a:t> command is used to validate the syntax of the terraform files. Terraform performs a syntax check on all the terraform files in the directory, and will display an error if the configuration file is not valid</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1c5bba16794_0_6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08" name="Google Shape;408;g1c5bba16794_0_6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fmt</a:t>
            </a:r>
            <a:endParaRPr b="1" i="0" sz="1800" u="none" cap="none" strike="noStrike">
              <a:solidFill>
                <a:srgbClr val="0B5394"/>
              </a:solidFill>
              <a:latin typeface="Arial"/>
              <a:ea typeface="Arial"/>
              <a:cs typeface="Arial"/>
              <a:sym typeface="Arial"/>
            </a:endParaRPr>
          </a:p>
        </p:txBody>
      </p:sp>
      <p:cxnSp>
        <p:nvCxnSpPr>
          <p:cNvPr id="409" name="Google Shape;409;g1c5bba16794_0_6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10" name="Google Shape;410;g1c5bba16794_0_61"/>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411" name="Google Shape;411;g1c5bba16794_0_61"/>
          <p:cNvSpPr txBox="1"/>
          <p:nvPr/>
        </p:nvSpPr>
        <p:spPr>
          <a:xfrm>
            <a:off x="2993575" y="2032000"/>
            <a:ext cx="52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g1c5bba16794_0_61"/>
          <p:cNvSpPr/>
          <p:nvPr/>
        </p:nvSpPr>
        <p:spPr>
          <a:xfrm>
            <a:off x="4916725" y="252713"/>
            <a:ext cx="2773050" cy="484000"/>
          </a:xfrm>
          <a:prstGeom prst="flowChartPreparat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80808"/>
                </a:solidFill>
                <a:latin typeface="Times New Roman"/>
                <a:ea typeface="Times New Roman"/>
                <a:cs typeface="Times New Roman"/>
                <a:sym typeface="Times New Roman"/>
              </a:rPr>
              <a:t>terraform fmt</a:t>
            </a:r>
            <a:endParaRPr b="1" i="0" sz="1400" u="none" cap="none" strike="noStrike">
              <a:solidFill>
                <a:srgbClr val="080808"/>
              </a:solidFill>
              <a:latin typeface="Times New Roman"/>
              <a:ea typeface="Times New Roman"/>
              <a:cs typeface="Times New Roman"/>
              <a:sym typeface="Times New Roman"/>
            </a:endParaRPr>
          </a:p>
        </p:txBody>
      </p:sp>
      <p:sp>
        <p:nvSpPr>
          <p:cNvPr id="413" name="Google Shape;413;g1c5bba16794_0_61"/>
          <p:cNvSpPr txBox="1"/>
          <p:nvPr/>
        </p:nvSpPr>
        <p:spPr>
          <a:xfrm>
            <a:off x="4916725" y="969150"/>
            <a:ext cx="3664800" cy="3909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terraform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required_version = "&gt;= 1.0.0"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required_providers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aws =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source  = "hashicorp/aws"</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version = "~&gt; 3.0"</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provider "aws"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region = "us-east-1"</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resource "aws_instance" "app_server"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ami           = "ami-052efd3df9dad4825"</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instance_type = "t2.micro"</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tags =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Name = "web01"</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ourier New"/>
              <a:ea typeface="Courier New"/>
              <a:cs typeface="Courier New"/>
              <a:sym typeface="Courier New"/>
            </a:endParaRPr>
          </a:p>
        </p:txBody>
      </p:sp>
      <p:sp>
        <p:nvSpPr>
          <p:cNvPr id="414" name="Google Shape;414;g1c5bba16794_0_61"/>
          <p:cNvSpPr txBox="1"/>
          <p:nvPr/>
        </p:nvSpPr>
        <p:spPr>
          <a:xfrm>
            <a:off x="272150" y="1351650"/>
            <a:ext cx="403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g1c5bba16794_0_61"/>
          <p:cNvSpPr txBox="1"/>
          <p:nvPr/>
        </p:nvSpPr>
        <p:spPr>
          <a:xfrm>
            <a:off x="272150" y="687900"/>
            <a:ext cx="4236300" cy="4463700"/>
          </a:xfrm>
          <a:prstGeom prst="rect">
            <a:avLst/>
          </a:prstGeom>
          <a:noFill/>
          <a:ln>
            <a:noFill/>
          </a:ln>
        </p:spPr>
        <p:txBody>
          <a:bodyPr anchorCtr="0" anchor="t" bIns="91425" lIns="91425" spcFirstLastPara="1" rIns="91425" wrap="square" tIns="91425">
            <a:spAutoFit/>
          </a:bodyPr>
          <a:lstStyle/>
          <a:p>
            <a:pPr indent="0" lvl="0" marL="0" marR="0" rtl="0" algn="just">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The </a:t>
            </a:r>
            <a:r>
              <a:rPr b="1" i="0" lang="en" sz="1200" u="none" cap="none" strike="noStrike">
                <a:solidFill>
                  <a:srgbClr val="000000"/>
                </a:solidFill>
                <a:latin typeface="Times New Roman"/>
                <a:ea typeface="Times New Roman"/>
                <a:cs typeface="Times New Roman"/>
                <a:sym typeface="Times New Roman"/>
              </a:rPr>
              <a:t>terraform fmt </a:t>
            </a:r>
            <a:r>
              <a:rPr b="0" i="0" lang="en" sz="1200" u="none" cap="none" strike="noStrike">
                <a:solidFill>
                  <a:srgbClr val="000000"/>
                </a:solidFill>
                <a:latin typeface="Times New Roman"/>
                <a:ea typeface="Times New Roman"/>
                <a:cs typeface="Times New Roman"/>
                <a:sym typeface="Times New Roman"/>
              </a:rPr>
              <a:t>command is used to format your configuration files.</a:t>
            </a:r>
            <a:endParaRPr b="0" i="0" sz="1200" u="none" cap="none" strike="noStrike">
              <a:solidFill>
                <a:srgbClr val="000000"/>
              </a:solidFill>
              <a:latin typeface="Times New Roman"/>
              <a:ea typeface="Times New Roman"/>
              <a:cs typeface="Times New Roman"/>
              <a:sym typeface="Times New Roman"/>
            </a:endParaRPr>
          </a:p>
          <a:p>
            <a:pPr indent="0" lvl="0" marL="0" marR="0" rtl="0" algn="just">
              <a:lnSpc>
                <a:spcPct val="2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just">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As a best practice, terraform fmt should always be run on your configuration files, so formatting standards and language style conventions are applied across your configuration in a uniform manner. This helps code readability and ensures all configuration files are formatted the same, no matter which team member is writing the file. Consistency can help your team understand the code more quickly and easily, making the use of terraform fmt very important.</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1c5bba16794_0_8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21" name="Google Shape;421;g1c5bba16794_0_8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plan</a:t>
            </a:r>
            <a:endParaRPr b="1" i="0" sz="1800" u="none" cap="none" strike="noStrike">
              <a:solidFill>
                <a:srgbClr val="0B5394"/>
              </a:solidFill>
              <a:latin typeface="Arial"/>
              <a:ea typeface="Arial"/>
              <a:cs typeface="Arial"/>
              <a:sym typeface="Arial"/>
            </a:endParaRPr>
          </a:p>
        </p:txBody>
      </p:sp>
      <p:cxnSp>
        <p:nvCxnSpPr>
          <p:cNvPr id="422" name="Google Shape;422;g1c5bba16794_0_8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23" name="Google Shape;423;g1c5bba16794_0_80"/>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424" name="Google Shape;424;g1c5bba16794_0_80"/>
          <p:cNvSpPr txBox="1"/>
          <p:nvPr/>
        </p:nvSpPr>
        <p:spPr>
          <a:xfrm>
            <a:off x="2993575" y="2032000"/>
            <a:ext cx="52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g1c5bba16794_0_80"/>
          <p:cNvSpPr/>
          <p:nvPr/>
        </p:nvSpPr>
        <p:spPr>
          <a:xfrm>
            <a:off x="4916725" y="252713"/>
            <a:ext cx="2773050" cy="484000"/>
          </a:xfrm>
          <a:prstGeom prst="flowChartPreparat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80808"/>
                </a:solidFill>
                <a:latin typeface="Times New Roman"/>
                <a:ea typeface="Times New Roman"/>
                <a:cs typeface="Times New Roman"/>
                <a:sym typeface="Times New Roman"/>
              </a:rPr>
              <a:t>terraform plan</a:t>
            </a:r>
            <a:endParaRPr b="1" i="0" sz="1400" u="none" cap="none" strike="noStrike">
              <a:solidFill>
                <a:srgbClr val="080808"/>
              </a:solidFill>
              <a:latin typeface="Times New Roman"/>
              <a:ea typeface="Times New Roman"/>
              <a:cs typeface="Times New Roman"/>
              <a:sym typeface="Times New Roman"/>
            </a:endParaRPr>
          </a:p>
        </p:txBody>
      </p:sp>
      <p:sp>
        <p:nvSpPr>
          <p:cNvPr id="426" name="Google Shape;426;g1c5bba16794_0_80"/>
          <p:cNvSpPr txBox="1"/>
          <p:nvPr/>
        </p:nvSpPr>
        <p:spPr>
          <a:xfrm>
            <a:off x="4916725" y="969150"/>
            <a:ext cx="3664800" cy="3909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terraform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required_version = "&gt;= 1.0.0"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required_providers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aws =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source  = "hashicorp/aws"</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version = "~&gt; 3.0"</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provider "aws"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region = "us-east-1"</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resource "aws_instance" "app_server"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ami           = "ami-052efd3df9dad4825"</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instance_type = "t2.micro"</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tags =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Name = "web01"</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ourier New"/>
              <a:ea typeface="Courier New"/>
              <a:cs typeface="Courier New"/>
              <a:sym typeface="Courier New"/>
            </a:endParaRPr>
          </a:p>
        </p:txBody>
      </p:sp>
      <p:sp>
        <p:nvSpPr>
          <p:cNvPr id="427" name="Google Shape;427;g1c5bba16794_0_80"/>
          <p:cNvSpPr txBox="1"/>
          <p:nvPr/>
        </p:nvSpPr>
        <p:spPr>
          <a:xfrm>
            <a:off x="272150" y="1351650"/>
            <a:ext cx="4036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g1c5bba16794_0_80"/>
          <p:cNvSpPr txBox="1"/>
          <p:nvPr/>
        </p:nvSpPr>
        <p:spPr>
          <a:xfrm>
            <a:off x="172400" y="571550"/>
            <a:ext cx="4236300" cy="4433100"/>
          </a:xfrm>
          <a:prstGeom prst="rect">
            <a:avLst/>
          </a:prstGeom>
          <a:noFill/>
          <a:ln>
            <a:noFill/>
          </a:ln>
        </p:spPr>
        <p:txBody>
          <a:bodyPr anchorCtr="0" anchor="t" bIns="91425" lIns="91425" spcFirstLastPara="1" rIns="91425" wrap="square" tIns="91425">
            <a:spAutoFit/>
          </a:bodyPr>
          <a:lstStyle/>
          <a:p>
            <a:pPr indent="0" lvl="0" marL="0" marR="0" rtl="0" algn="just">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The </a:t>
            </a:r>
            <a:r>
              <a:rPr b="1" i="0" lang="en" sz="1200" u="none" cap="none" strike="noStrike">
                <a:solidFill>
                  <a:srgbClr val="000000"/>
                </a:solidFill>
                <a:latin typeface="Times New Roman"/>
                <a:ea typeface="Times New Roman"/>
                <a:cs typeface="Times New Roman"/>
                <a:sym typeface="Times New Roman"/>
              </a:rPr>
              <a:t>terraform plan</a:t>
            </a:r>
            <a:r>
              <a:rPr b="0" i="0" lang="en" sz="1200" u="none" cap="none" strike="noStrike">
                <a:solidFill>
                  <a:srgbClr val="000000"/>
                </a:solidFill>
                <a:latin typeface="Times New Roman"/>
                <a:ea typeface="Times New Roman"/>
                <a:cs typeface="Times New Roman"/>
                <a:sym typeface="Times New Roman"/>
              </a:rPr>
              <a:t> command creates an execution plan, which lets you preview the changes that Terraform plans to make to your infrastructure.</a:t>
            </a:r>
            <a:endParaRPr b="0" i="0" sz="1200" u="none" cap="none" strike="noStrike">
              <a:solidFill>
                <a:srgbClr val="000000"/>
              </a:solidFill>
              <a:latin typeface="Times New Roman"/>
              <a:ea typeface="Times New Roman"/>
              <a:cs typeface="Times New Roman"/>
              <a:sym typeface="Times New Roman"/>
            </a:endParaRPr>
          </a:p>
          <a:p>
            <a:pPr indent="0" lvl="0" marL="0" marR="0" rtl="0" algn="just">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The plan command reports on changes to infrastructure, but it does not apply any of the proposed changes. Instead, it creates a reviewable execution plan, which you can use to confirm that the proposed changes are expected.</a:t>
            </a:r>
            <a:endParaRPr b="0" i="0" sz="1200" u="none" cap="none" strike="noStrike">
              <a:solidFill>
                <a:srgbClr val="000000"/>
              </a:solidFill>
              <a:latin typeface="Times New Roman"/>
              <a:ea typeface="Times New Roman"/>
              <a:cs typeface="Times New Roman"/>
              <a:sym typeface="Times New Roman"/>
            </a:endParaRPr>
          </a:p>
          <a:p>
            <a:pPr indent="0" lvl="0" marL="0" marR="0" rtl="0" algn="just">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The execution plan can be saved to a file, which can be applied later. The ability to review the proposed changes prior to applying them can save you from making </a:t>
            </a:r>
            <a:r>
              <a:rPr b="1" i="0" lang="en" sz="1200" u="none" cap="none" strike="noStrike">
                <a:solidFill>
                  <a:srgbClr val="980000"/>
                </a:solidFill>
                <a:latin typeface="Times New Roman"/>
                <a:ea typeface="Times New Roman"/>
                <a:cs typeface="Times New Roman"/>
                <a:sym typeface="Times New Roman"/>
              </a:rPr>
              <a:t>unexpected infrastructure changes.</a:t>
            </a:r>
            <a:r>
              <a:rPr b="0" i="0" lang="en" sz="1200" u="none" cap="none" strike="noStrike">
                <a:solidFill>
                  <a:srgbClr val="000000"/>
                </a:solidFill>
                <a:latin typeface="Times New Roman"/>
                <a:ea typeface="Times New Roman"/>
                <a:cs typeface="Times New Roman"/>
                <a:sym typeface="Times New Roman"/>
              </a:rPr>
              <a:t> After you have confirmed the changes as expected, use the </a:t>
            </a:r>
            <a:r>
              <a:rPr b="1" i="0" lang="en" sz="1200" u="none" cap="none" strike="noStrike">
                <a:solidFill>
                  <a:srgbClr val="000000"/>
                </a:solidFill>
                <a:latin typeface="Times New Roman"/>
                <a:ea typeface="Times New Roman"/>
                <a:cs typeface="Times New Roman"/>
                <a:sym typeface="Times New Roman"/>
              </a:rPr>
              <a:t>Terraform apply</a:t>
            </a:r>
            <a:r>
              <a:rPr b="0" i="0" lang="en" sz="1200" u="none" cap="none" strike="noStrike">
                <a:solidFill>
                  <a:srgbClr val="000000"/>
                </a:solidFill>
                <a:latin typeface="Times New Roman"/>
                <a:ea typeface="Times New Roman"/>
                <a:cs typeface="Times New Roman"/>
                <a:sym typeface="Times New Roman"/>
              </a:rPr>
              <a:t> command to update the remote objects.</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1c5bba16794_0_12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34" name="Google Shape;434;g1c5bba16794_0_12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apply</a:t>
            </a:r>
            <a:endParaRPr b="1" i="0" sz="1800" u="none" cap="none" strike="noStrike">
              <a:solidFill>
                <a:srgbClr val="0B5394"/>
              </a:solidFill>
              <a:latin typeface="Arial"/>
              <a:ea typeface="Arial"/>
              <a:cs typeface="Arial"/>
              <a:sym typeface="Arial"/>
            </a:endParaRPr>
          </a:p>
        </p:txBody>
      </p:sp>
      <p:cxnSp>
        <p:nvCxnSpPr>
          <p:cNvPr id="435" name="Google Shape;435;g1c5bba16794_0_12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36" name="Google Shape;436;g1c5bba16794_0_120"/>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437" name="Google Shape;437;g1c5bba16794_0_120"/>
          <p:cNvSpPr txBox="1"/>
          <p:nvPr/>
        </p:nvSpPr>
        <p:spPr>
          <a:xfrm>
            <a:off x="2993575" y="2032000"/>
            <a:ext cx="52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g1c5bba16794_0_120"/>
          <p:cNvSpPr/>
          <p:nvPr/>
        </p:nvSpPr>
        <p:spPr>
          <a:xfrm>
            <a:off x="4916725" y="252713"/>
            <a:ext cx="2773050" cy="484000"/>
          </a:xfrm>
          <a:prstGeom prst="flowChartPreparat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80808"/>
                </a:solidFill>
                <a:latin typeface="Times New Roman"/>
                <a:ea typeface="Times New Roman"/>
                <a:cs typeface="Times New Roman"/>
                <a:sym typeface="Times New Roman"/>
              </a:rPr>
              <a:t>terraform apply</a:t>
            </a:r>
            <a:endParaRPr b="1" i="0" sz="1400" u="none" cap="none" strike="noStrike">
              <a:solidFill>
                <a:srgbClr val="080808"/>
              </a:solidFill>
              <a:latin typeface="Times New Roman"/>
              <a:ea typeface="Times New Roman"/>
              <a:cs typeface="Times New Roman"/>
              <a:sym typeface="Times New Roman"/>
            </a:endParaRPr>
          </a:p>
        </p:txBody>
      </p:sp>
      <p:sp>
        <p:nvSpPr>
          <p:cNvPr id="439" name="Google Shape;439;g1c5bba16794_0_120"/>
          <p:cNvSpPr txBox="1"/>
          <p:nvPr/>
        </p:nvSpPr>
        <p:spPr>
          <a:xfrm>
            <a:off x="4916725" y="969150"/>
            <a:ext cx="3664800" cy="3909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terraform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required_version = "&gt;= 1.0.0"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required_providers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aws =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source  = "hashicorp/aws"</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version = "~&gt; 3.0"</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provider "aws"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region = "us-east-1"</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resource "aws_instance" "app_server"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ami           = "ami-052efd3df9dad4825"</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instance_type = "t2.micro"</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tags =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Name = "web01"</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ourier New"/>
              <a:ea typeface="Courier New"/>
              <a:cs typeface="Courier New"/>
              <a:sym typeface="Courier New"/>
            </a:endParaRPr>
          </a:p>
        </p:txBody>
      </p:sp>
      <p:sp>
        <p:nvSpPr>
          <p:cNvPr id="440" name="Google Shape;440;g1c5bba16794_0_120"/>
          <p:cNvSpPr txBox="1"/>
          <p:nvPr/>
        </p:nvSpPr>
        <p:spPr>
          <a:xfrm>
            <a:off x="281225" y="736725"/>
            <a:ext cx="4036800" cy="40635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The </a:t>
            </a:r>
            <a:r>
              <a:rPr b="1" i="0" lang="en" sz="1200" u="none" cap="none" strike="noStrike">
                <a:solidFill>
                  <a:srgbClr val="000000"/>
                </a:solidFill>
                <a:latin typeface="Times New Roman"/>
                <a:ea typeface="Times New Roman"/>
                <a:cs typeface="Times New Roman"/>
                <a:sym typeface="Times New Roman"/>
              </a:rPr>
              <a:t>terraform apply </a:t>
            </a:r>
            <a:r>
              <a:rPr b="0" i="0" lang="en" sz="1200" u="none" cap="none" strike="noStrike">
                <a:solidFill>
                  <a:srgbClr val="000000"/>
                </a:solidFill>
                <a:latin typeface="Times New Roman"/>
                <a:ea typeface="Times New Roman"/>
                <a:cs typeface="Times New Roman"/>
                <a:sym typeface="Times New Roman"/>
              </a:rPr>
              <a:t>command executes the actions proposed in a terraform plan . It is used to deploy your infrastructure. Typically apply should be run after terraform init and terraform plan</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If the apply command is run without any options it will run a terraform plan first, ask the user to confirm the planned actions, and then execute those changes once confirmed. By default, a plan will be generated first and will need to be approved before it is applied</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1c5bba16794_0_10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46" name="Google Shape;446;g1c5bba16794_0_10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apply</a:t>
            </a:r>
            <a:endParaRPr b="1" i="0" sz="1800" u="none" cap="none" strike="noStrike">
              <a:solidFill>
                <a:srgbClr val="0B5394"/>
              </a:solidFill>
              <a:latin typeface="Arial"/>
              <a:ea typeface="Arial"/>
              <a:cs typeface="Arial"/>
              <a:sym typeface="Arial"/>
            </a:endParaRPr>
          </a:p>
        </p:txBody>
      </p:sp>
      <p:cxnSp>
        <p:nvCxnSpPr>
          <p:cNvPr id="447" name="Google Shape;447;g1c5bba16794_0_10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48" name="Google Shape;448;g1c5bba16794_0_105"/>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449" name="Google Shape;449;g1c5bba16794_0_105"/>
          <p:cNvSpPr txBox="1"/>
          <p:nvPr/>
        </p:nvSpPr>
        <p:spPr>
          <a:xfrm>
            <a:off x="2993575" y="2032000"/>
            <a:ext cx="52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g1c5bba16794_0_105"/>
          <p:cNvSpPr/>
          <p:nvPr/>
        </p:nvSpPr>
        <p:spPr>
          <a:xfrm>
            <a:off x="4916725" y="252713"/>
            <a:ext cx="2773050" cy="484000"/>
          </a:xfrm>
          <a:prstGeom prst="flowChartPreparat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80808"/>
                </a:solidFill>
                <a:latin typeface="Times New Roman"/>
                <a:ea typeface="Times New Roman"/>
                <a:cs typeface="Times New Roman"/>
                <a:sym typeface="Times New Roman"/>
              </a:rPr>
              <a:t>terraform apply</a:t>
            </a:r>
            <a:endParaRPr b="1" i="0" sz="1400" u="none" cap="none" strike="noStrike">
              <a:solidFill>
                <a:srgbClr val="080808"/>
              </a:solidFill>
              <a:latin typeface="Times New Roman"/>
              <a:ea typeface="Times New Roman"/>
              <a:cs typeface="Times New Roman"/>
              <a:sym typeface="Times New Roman"/>
            </a:endParaRPr>
          </a:p>
        </p:txBody>
      </p:sp>
      <p:sp>
        <p:nvSpPr>
          <p:cNvPr id="451" name="Google Shape;451;g1c5bba16794_0_105"/>
          <p:cNvSpPr txBox="1"/>
          <p:nvPr/>
        </p:nvSpPr>
        <p:spPr>
          <a:xfrm>
            <a:off x="4916725" y="969150"/>
            <a:ext cx="3664800" cy="3909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terraform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required_version = "&gt;= 1.0.0"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required_providers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aws =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source  = "hashicorp/aws"</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version = "~&gt; 3.0"</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provider "aws"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region = "us-east-1"</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resource "aws_instance" "app_server"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ami           = "ami-052efd3df9dad4825"</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instance_type = "t2.micro"</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tags =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Name = "web01"</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ourier New"/>
              <a:ea typeface="Courier New"/>
              <a:cs typeface="Courier New"/>
              <a:sym typeface="Courier New"/>
            </a:endParaRPr>
          </a:p>
        </p:txBody>
      </p:sp>
      <p:sp>
        <p:nvSpPr>
          <p:cNvPr id="452" name="Google Shape;452;g1c5bba16794_0_105"/>
          <p:cNvSpPr txBox="1"/>
          <p:nvPr/>
        </p:nvSpPr>
        <p:spPr>
          <a:xfrm>
            <a:off x="331900" y="736725"/>
            <a:ext cx="3804600" cy="40635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terraform </a:t>
            </a:r>
            <a:r>
              <a:rPr b="1" i="0" lang="en" sz="1200" u="none" cap="none" strike="noStrike">
                <a:solidFill>
                  <a:srgbClr val="000000"/>
                </a:solidFill>
                <a:latin typeface="Times New Roman"/>
                <a:ea typeface="Times New Roman"/>
                <a:cs typeface="Times New Roman"/>
                <a:sym typeface="Times New Roman"/>
              </a:rPr>
              <a:t>apply -auto-approve </a:t>
            </a:r>
            <a:r>
              <a:rPr b="0" i="0" lang="en" sz="1200" u="none" cap="none" strike="noStrike">
                <a:solidFill>
                  <a:srgbClr val="000000"/>
                </a:solidFill>
                <a:latin typeface="Times New Roman"/>
                <a:ea typeface="Times New Roman"/>
                <a:cs typeface="Times New Roman"/>
                <a:sym typeface="Times New Roman"/>
              </a:rPr>
              <a:t>— Apply changes without having to interactively type ‘yes’ to the plan. Useful in automation CI/CD pipelines.</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terraform </a:t>
            </a:r>
            <a:r>
              <a:rPr b="1" i="0" lang="en" sz="1200" u="none" cap="none" strike="noStrike">
                <a:solidFill>
                  <a:srgbClr val="000000"/>
                </a:solidFill>
                <a:latin typeface="Times New Roman"/>
                <a:ea typeface="Times New Roman"/>
                <a:cs typeface="Times New Roman"/>
                <a:sym typeface="Times New Roman"/>
              </a:rPr>
              <a:t>apply -var="domainpassword=password123"</a:t>
            </a:r>
            <a:r>
              <a:rPr b="0" i="0" lang="en" sz="1200" u="none" cap="none" strike="noStrike">
                <a:solidFill>
                  <a:srgbClr val="000000"/>
                </a:solidFill>
                <a:latin typeface="Times New Roman"/>
                <a:ea typeface="Times New Roman"/>
                <a:cs typeface="Times New Roman"/>
                <a:sym typeface="Times New Roman"/>
              </a:rPr>
              <a:t> — Pass in a variable value.</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terraform </a:t>
            </a:r>
            <a:r>
              <a:rPr b="1" i="0" lang="en" sz="1200" u="none" cap="none" strike="noStrike">
                <a:solidFill>
                  <a:srgbClr val="000000"/>
                </a:solidFill>
                <a:latin typeface="Times New Roman"/>
                <a:ea typeface="Times New Roman"/>
                <a:cs typeface="Times New Roman"/>
                <a:sym typeface="Times New Roman"/>
              </a:rPr>
              <a:t>apply -var-file="varfile.tfvars"</a:t>
            </a:r>
            <a:r>
              <a:rPr b="0" i="0" lang="en" sz="1200" u="none" cap="none" strike="noStrike">
                <a:solidFill>
                  <a:srgbClr val="000000"/>
                </a:solidFill>
                <a:latin typeface="Times New Roman"/>
                <a:ea typeface="Times New Roman"/>
                <a:cs typeface="Times New Roman"/>
                <a:sym typeface="Times New Roman"/>
              </a:rPr>
              <a:t> — Pass in variables contained in a file.</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terraform </a:t>
            </a:r>
            <a:r>
              <a:rPr b="1" i="0" lang="en" sz="1200" u="none" cap="none" strike="noStrike">
                <a:solidFill>
                  <a:srgbClr val="000000"/>
                </a:solidFill>
                <a:latin typeface="Times New Roman"/>
                <a:ea typeface="Times New Roman"/>
                <a:cs typeface="Times New Roman"/>
                <a:sym typeface="Times New Roman"/>
              </a:rPr>
              <a:t>apply -lock=false</a:t>
            </a:r>
            <a:r>
              <a:rPr b="0" i="0" lang="en" sz="1200" u="none" cap="none" strike="noStrike">
                <a:solidFill>
                  <a:srgbClr val="000000"/>
                </a:solidFill>
                <a:latin typeface="Times New Roman"/>
                <a:ea typeface="Times New Roman"/>
                <a:cs typeface="Times New Roman"/>
                <a:sym typeface="Times New Roman"/>
              </a:rPr>
              <a:t> — Do not hold a state lock during the Terraform apply operation. Use with caution if other engineers might run concurrent commands against the same workspace</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1c5bba16794_0_14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58" name="Google Shape;458;g1c5bba16794_0_14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destroy</a:t>
            </a:r>
            <a:endParaRPr b="1" i="0" sz="1800" u="none" cap="none" strike="noStrike">
              <a:solidFill>
                <a:srgbClr val="0B5394"/>
              </a:solidFill>
              <a:latin typeface="Arial"/>
              <a:ea typeface="Arial"/>
              <a:cs typeface="Arial"/>
              <a:sym typeface="Arial"/>
            </a:endParaRPr>
          </a:p>
        </p:txBody>
      </p:sp>
      <p:cxnSp>
        <p:nvCxnSpPr>
          <p:cNvPr id="459" name="Google Shape;459;g1c5bba16794_0_14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60" name="Google Shape;460;g1c5bba16794_0_149"/>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461" name="Google Shape;461;g1c5bba16794_0_149"/>
          <p:cNvSpPr txBox="1"/>
          <p:nvPr/>
        </p:nvSpPr>
        <p:spPr>
          <a:xfrm>
            <a:off x="2993575" y="2032000"/>
            <a:ext cx="52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g1c5bba16794_0_149"/>
          <p:cNvSpPr/>
          <p:nvPr/>
        </p:nvSpPr>
        <p:spPr>
          <a:xfrm>
            <a:off x="4916725" y="252713"/>
            <a:ext cx="2773050" cy="484000"/>
          </a:xfrm>
          <a:prstGeom prst="flowChartPreparation">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80808"/>
                </a:solidFill>
                <a:latin typeface="Times New Roman"/>
                <a:ea typeface="Times New Roman"/>
                <a:cs typeface="Times New Roman"/>
                <a:sym typeface="Times New Roman"/>
              </a:rPr>
              <a:t>terraform destroy</a:t>
            </a:r>
            <a:endParaRPr b="1" i="0" sz="1400" u="none" cap="none" strike="noStrike">
              <a:solidFill>
                <a:srgbClr val="080808"/>
              </a:solidFill>
              <a:latin typeface="Times New Roman"/>
              <a:ea typeface="Times New Roman"/>
              <a:cs typeface="Times New Roman"/>
              <a:sym typeface="Times New Roman"/>
            </a:endParaRPr>
          </a:p>
        </p:txBody>
      </p:sp>
      <p:sp>
        <p:nvSpPr>
          <p:cNvPr id="463" name="Google Shape;463;g1c5bba16794_0_149"/>
          <p:cNvSpPr txBox="1"/>
          <p:nvPr/>
        </p:nvSpPr>
        <p:spPr>
          <a:xfrm>
            <a:off x="4916725" y="969150"/>
            <a:ext cx="3664800" cy="3909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terraform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required_version = "&gt;= 1.0.0"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required_providers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aws =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source  = "hashicorp/aws"</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version = "~&gt; 3.0"</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provider "aws"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region = "us-east-1"</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resource "aws_instance" "app_server"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ami           = "ami-052efd3df9dad4825"</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instance_type = "t2.micro"</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tags =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Name = "web01"</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  }</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urier New"/>
                <a:ea typeface="Courier New"/>
                <a:cs typeface="Courier New"/>
                <a:sym typeface="Courier New"/>
              </a:rPr>
              <a:t>}</a:t>
            </a:r>
            <a:endParaRPr b="0" i="0" sz="1100" u="none" cap="none" strike="noStrike">
              <a:solidFill>
                <a:srgbClr val="000000"/>
              </a:solidFill>
              <a:latin typeface="Courier New"/>
              <a:ea typeface="Courier New"/>
              <a:cs typeface="Courier New"/>
              <a:sym typeface="Courier New"/>
            </a:endParaRPr>
          </a:p>
        </p:txBody>
      </p:sp>
      <p:sp>
        <p:nvSpPr>
          <p:cNvPr id="464" name="Google Shape;464;g1c5bba16794_0_149"/>
          <p:cNvSpPr txBox="1"/>
          <p:nvPr/>
        </p:nvSpPr>
        <p:spPr>
          <a:xfrm>
            <a:off x="521650" y="1441500"/>
            <a:ext cx="3804600" cy="25860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1200"/>
              <a:buFont typeface="Arial"/>
              <a:buNone/>
            </a:pPr>
            <a:r>
              <a:rPr b="0" i="0" lang="en" sz="1200" u="none" cap="none" strike="noStrike">
                <a:solidFill>
                  <a:srgbClr val="000000"/>
                </a:solidFill>
                <a:latin typeface="Times New Roman"/>
                <a:ea typeface="Times New Roman"/>
                <a:cs typeface="Times New Roman"/>
                <a:sym typeface="Times New Roman"/>
              </a:rPr>
              <a:t>The </a:t>
            </a:r>
            <a:r>
              <a:rPr b="1" i="0" lang="en" sz="1200" u="none" cap="none" strike="noStrike">
                <a:solidFill>
                  <a:srgbClr val="000000"/>
                </a:solidFill>
                <a:latin typeface="Times New Roman"/>
                <a:ea typeface="Times New Roman"/>
                <a:cs typeface="Times New Roman"/>
                <a:sym typeface="Times New Roman"/>
              </a:rPr>
              <a:t>Terraform destroy</a:t>
            </a:r>
            <a:r>
              <a:rPr b="0" i="0" lang="en" sz="1200" u="none" cap="none" strike="noStrike">
                <a:solidFill>
                  <a:srgbClr val="000000"/>
                </a:solidFill>
                <a:latin typeface="Times New Roman"/>
                <a:ea typeface="Times New Roman"/>
                <a:cs typeface="Times New Roman"/>
                <a:sym typeface="Times New Roman"/>
              </a:rPr>
              <a:t> command is a command that terminates resources managed by your current Terraform project by deleting infrastructure resources present in the state file. When the destroy command is executed, Terraform first validates the information contained in the state file by cross-checking with cloud provider APIs</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85" name="Google Shape;85;p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86" name="Google Shape;86;p5"/>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87" name="Google Shape;87;p5"/>
          <p:cNvPicPr preferRelativeResize="0"/>
          <p:nvPr/>
        </p:nvPicPr>
        <p:blipFill rotWithShape="1">
          <a:blip r:embed="rId4">
            <a:alphaModFix/>
          </a:blip>
          <a:srcRect b="3390" l="0" r="0" t="0"/>
          <a:stretch/>
        </p:blipFill>
        <p:spPr>
          <a:xfrm>
            <a:off x="1237750" y="1389225"/>
            <a:ext cx="7045774" cy="3212150"/>
          </a:xfrm>
          <a:prstGeom prst="rect">
            <a:avLst/>
          </a:prstGeom>
          <a:noFill/>
          <a:ln>
            <a:noFill/>
          </a:ln>
        </p:spPr>
      </p:pic>
      <p:sp>
        <p:nvSpPr>
          <p:cNvPr id="88" name="Google Shape;88;p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Traditional Way of Managing Infrastructure</a:t>
            </a:r>
            <a:endParaRPr b="1" i="0" sz="1800" u="none" cap="none" strike="noStrike">
              <a:solidFill>
                <a:srgbClr val="0B5394"/>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8" name="Shape 468"/>
        <p:cNvGrpSpPr/>
        <p:nvPr/>
      </p:nvGrpSpPr>
      <p:grpSpPr>
        <a:xfrm>
          <a:off x="0" y="0"/>
          <a:ext cx="0" cy="0"/>
          <a:chOff x="0" y="0"/>
          <a:chExt cx="0" cy="0"/>
        </a:xfrm>
      </p:grpSpPr>
      <p:sp>
        <p:nvSpPr>
          <p:cNvPr id="469" name="Google Shape;469;p34"/>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70" name="Google Shape;470;p34"/>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71" name="Google Shape;471;p34"/>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72" name="Google Shape;472;p34"/>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 Terraform Provide</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473" name="Google Shape;473;p34"/>
          <p:cNvPicPr preferRelativeResize="0"/>
          <p:nvPr/>
        </p:nvPicPr>
        <p:blipFill rotWithShape="1">
          <a:blip r:embed="rId3">
            <a:alphaModFix/>
          </a:blip>
          <a:srcRect b="0" l="0" r="0" t="0"/>
          <a:stretch/>
        </p:blipFill>
        <p:spPr>
          <a:xfrm>
            <a:off x="7414200" y="4188000"/>
            <a:ext cx="1619100" cy="809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1d06bd3f3c5_0_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79" name="Google Shape;479;g1d06bd3f3c5_0_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comments</a:t>
            </a:r>
            <a:endParaRPr b="1" i="0" sz="1800" u="none" cap="none" strike="noStrike">
              <a:solidFill>
                <a:srgbClr val="0B5394"/>
              </a:solidFill>
              <a:latin typeface="Arial"/>
              <a:ea typeface="Arial"/>
              <a:cs typeface="Arial"/>
              <a:sym typeface="Arial"/>
            </a:endParaRPr>
          </a:p>
        </p:txBody>
      </p:sp>
      <p:cxnSp>
        <p:nvCxnSpPr>
          <p:cNvPr id="480" name="Google Shape;480;g1d06bd3f3c5_0_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81" name="Google Shape;481;g1d06bd3f3c5_0_8"/>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482" name="Google Shape;482;g1d06bd3f3c5_0_8"/>
          <p:cNvSpPr txBox="1"/>
          <p:nvPr/>
        </p:nvSpPr>
        <p:spPr>
          <a:xfrm>
            <a:off x="279850" y="853875"/>
            <a:ext cx="3804600" cy="2308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lang="en" sz="1200">
                <a:latin typeface="Times New Roman"/>
                <a:ea typeface="Times New Roman"/>
                <a:cs typeface="Times New Roman"/>
                <a:sym typeface="Times New Roman"/>
              </a:rPr>
              <a:t>The Terraform language supports 2 different syntaxes for comments: </a:t>
            </a:r>
            <a:endParaRPr sz="1200">
              <a:latin typeface="Times New Roman"/>
              <a:ea typeface="Times New Roman"/>
              <a:cs typeface="Times New Roman"/>
              <a:sym typeface="Times New Roman"/>
            </a:endParaRPr>
          </a:p>
          <a:p>
            <a:pPr indent="-304800" lvl="0" marL="457200" marR="0" rtl="0" algn="l">
              <a:lnSpc>
                <a:spcPct val="150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a:t>
            </a:r>
            <a:r>
              <a:rPr lang="en" sz="1200">
                <a:latin typeface="Times New Roman"/>
                <a:ea typeface="Times New Roman"/>
                <a:cs typeface="Times New Roman"/>
                <a:sym typeface="Times New Roman"/>
              </a:rPr>
              <a:t> begins a single-line comment (this is a single line comment)</a:t>
            </a:r>
            <a:endParaRPr sz="1200">
              <a:latin typeface="Times New Roman"/>
              <a:ea typeface="Times New Roman"/>
              <a:cs typeface="Times New Roman"/>
              <a:sym typeface="Times New Roman"/>
            </a:endParaRPr>
          </a:p>
          <a:p>
            <a:pPr indent="-304800" lvl="0" marL="457200" marR="0" rtl="0" algn="l">
              <a:lnSpc>
                <a:spcPct val="150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 /* and */</a:t>
            </a:r>
            <a:r>
              <a:rPr lang="en" sz="1200">
                <a:latin typeface="Times New Roman"/>
                <a:ea typeface="Times New Roman"/>
                <a:cs typeface="Times New Roman"/>
                <a:sym typeface="Times New Roman"/>
              </a:rPr>
              <a:t> are start and end delimiters for a comment that might span over multiple lines (this is a multiple line comment)</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p:txBody>
      </p:sp>
      <p:pic>
        <p:nvPicPr>
          <p:cNvPr id="483" name="Google Shape;483;g1d06bd3f3c5_0_8"/>
          <p:cNvPicPr preferRelativeResize="0"/>
          <p:nvPr/>
        </p:nvPicPr>
        <p:blipFill>
          <a:blip r:embed="rId4">
            <a:alphaModFix/>
          </a:blip>
          <a:stretch>
            <a:fillRect/>
          </a:stretch>
        </p:blipFill>
        <p:spPr>
          <a:xfrm>
            <a:off x="426069" y="3027144"/>
            <a:ext cx="3340325" cy="1824293"/>
          </a:xfrm>
          <a:prstGeom prst="rect">
            <a:avLst/>
          </a:prstGeom>
          <a:noFill/>
          <a:ln>
            <a:noFill/>
          </a:ln>
        </p:spPr>
      </p:pic>
      <p:pic>
        <p:nvPicPr>
          <p:cNvPr id="484" name="Google Shape;484;g1d06bd3f3c5_0_8"/>
          <p:cNvPicPr preferRelativeResize="0"/>
          <p:nvPr/>
        </p:nvPicPr>
        <p:blipFill>
          <a:blip r:embed="rId5">
            <a:alphaModFix/>
          </a:blip>
          <a:stretch>
            <a:fillRect/>
          </a:stretch>
        </p:blipFill>
        <p:spPr>
          <a:xfrm>
            <a:off x="4862526" y="3027146"/>
            <a:ext cx="3222075" cy="1968479"/>
          </a:xfrm>
          <a:prstGeom prst="rect">
            <a:avLst/>
          </a:prstGeom>
          <a:noFill/>
          <a:ln cap="flat" cmpd="sng" w="9525">
            <a:solidFill>
              <a:srgbClr val="171717"/>
            </a:solidFill>
            <a:prstDash val="solid"/>
            <a:round/>
            <a:headEnd len="sm" w="sm" type="none"/>
            <a:tailEnd len="sm" w="sm" type="none"/>
          </a:ln>
        </p:spPr>
      </p:pic>
      <p:pic>
        <p:nvPicPr>
          <p:cNvPr id="485" name="Google Shape;485;g1d06bd3f3c5_0_8"/>
          <p:cNvPicPr preferRelativeResize="0"/>
          <p:nvPr/>
        </p:nvPicPr>
        <p:blipFill>
          <a:blip r:embed="rId6">
            <a:alphaModFix/>
          </a:blip>
          <a:stretch>
            <a:fillRect/>
          </a:stretch>
        </p:blipFill>
        <p:spPr>
          <a:xfrm>
            <a:off x="4862524" y="1010874"/>
            <a:ext cx="3222067" cy="1948538"/>
          </a:xfrm>
          <a:prstGeom prst="rect">
            <a:avLst/>
          </a:prstGeom>
          <a:noFill/>
          <a:ln cap="flat" cmpd="sng" w="9525">
            <a:solidFill>
              <a:srgbClr val="171717"/>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1d06bd3f3c5_0_4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491" name="Google Shape;491;g1d06bd3f3c5_0_4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Variables</a:t>
            </a:r>
            <a:endParaRPr b="1" i="0" sz="1800" u="none" cap="none" strike="noStrike">
              <a:solidFill>
                <a:srgbClr val="0B5394"/>
              </a:solidFill>
              <a:latin typeface="Arial"/>
              <a:ea typeface="Arial"/>
              <a:cs typeface="Arial"/>
              <a:sym typeface="Arial"/>
            </a:endParaRPr>
          </a:p>
        </p:txBody>
      </p:sp>
      <p:cxnSp>
        <p:nvCxnSpPr>
          <p:cNvPr id="492" name="Google Shape;492;g1d06bd3f3c5_0_4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493" name="Google Shape;493;g1d06bd3f3c5_0_46"/>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494" name="Google Shape;494;g1d06bd3f3c5_0_46"/>
          <p:cNvSpPr txBox="1"/>
          <p:nvPr/>
        </p:nvSpPr>
        <p:spPr>
          <a:xfrm>
            <a:off x="223600" y="789200"/>
            <a:ext cx="7398900" cy="6465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None/>
            </a:pPr>
            <a:r>
              <a:rPr lang="en" sz="1200">
                <a:latin typeface="Times New Roman"/>
                <a:ea typeface="Times New Roman"/>
                <a:cs typeface="Times New Roman"/>
                <a:sym typeface="Times New Roman"/>
              </a:rPr>
              <a:t>Terraform input variables provides an easy and more flexible way to define values so that we can change the configuration of the terraform as per our need.</a:t>
            </a:r>
            <a:endParaRPr sz="1200">
              <a:latin typeface="Times New Roman"/>
              <a:ea typeface="Times New Roman"/>
              <a:cs typeface="Times New Roman"/>
              <a:sym typeface="Times New Roman"/>
            </a:endParaRPr>
          </a:p>
        </p:txBody>
      </p:sp>
      <p:sp>
        <p:nvSpPr>
          <p:cNvPr id="495" name="Google Shape;495;g1d06bd3f3c5_0_46"/>
          <p:cNvSpPr txBox="1"/>
          <p:nvPr/>
        </p:nvSpPr>
        <p:spPr>
          <a:xfrm>
            <a:off x="223600" y="1705075"/>
            <a:ext cx="7398900" cy="3232500"/>
          </a:xfrm>
          <a:prstGeom prst="rect">
            <a:avLst/>
          </a:prstGeom>
          <a:noFill/>
          <a:ln>
            <a:noFill/>
          </a:ln>
        </p:spPr>
        <p:txBody>
          <a:bodyPr anchorCtr="0" anchor="t" bIns="91425" lIns="91425" spcFirstLastPara="1" rIns="91425" wrap="square" tIns="91425">
            <a:spAutoFit/>
          </a:bodyPr>
          <a:lstStyle/>
          <a:p>
            <a:pPr indent="0" lvl="0" marL="0" marR="0" rtl="0" algn="just">
              <a:lnSpc>
                <a:spcPct val="200000"/>
              </a:lnSpc>
              <a:spcBef>
                <a:spcPts val="0"/>
              </a:spcBef>
              <a:spcAft>
                <a:spcPts val="0"/>
              </a:spcAft>
              <a:buNone/>
            </a:pPr>
            <a:r>
              <a:rPr lang="en" sz="1200">
                <a:latin typeface="Times New Roman"/>
                <a:ea typeface="Times New Roman"/>
                <a:cs typeface="Times New Roman"/>
                <a:sym typeface="Times New Roman"/>
              </a:rPr>
              <a:t>The Terraform language uses the following types of variables:</a:t>
            </a:r>
            <a:endParaRPr sz="1200">
              <a:latin typeface="Times New Roman"/>
              <a:ea typeface="Times New Roman"/>
              <a:cs typeface="Times New Roman"/>
              <a:sym typeface="Times New Roman"/>
            </a:endParaRPr>
          </a:p>
          <a:p>
            <a:pPr indent="-304800" lvl="0" marL="457200" marR="0" rtl="0" algn="just">
              <a:lnSpc>
                <a:spcPct val="150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string:</a:t>
            </a:r>
            <a:r>
              <a:rPr lang="en" sz="1200">
                <a:latin typeface="Times New Roman"/>
                <a:ea typeface="Times New Roman"/>
                <a:cs typeface="Times New Roman"/>
                <a:sym typeface="Times New Roman"/>
              </a:rPr>
              <a:t> a sequence of Unicode characters representing some text, like "hello".</a:t>
            </a:r>
            <a:endParaRPr sz="1200">
              <a:latin typeface="Times New Roman"/>
              <a:ea typeface="Times New Roman"/>
              <a:cs typeface="Times New Roman"/>
              <a:sym typeface="Times New Roman"/>
            </a:endParaRPr>
          </a:p>
          <a:p>
            <a:pPr indent="-304800" lvl="0" marL="457200" marR="0" rtl="0" algn="just">
              <a:lnSpc>
                <a:spcPct val="150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number:</a:t>
            </a:r>
            <a:r>
              <a:rPr lang="en" sz="1200">
                <a:latin typeface="Times New Roman"/>
                <a:ea typeface="Times New Roman"/>
                <a:cs typeface="Times New Roman"/>
                <a:sym typeface="Times New Roman"/>
              </a:rPr>
              <a:t> a numeric value. The number type can represent both whole numbers like 15 and fractional values like 6.283185. In the real world, we use a string or a </a:t>
            </a:r>
            <a:r>
              <a:rPr b="1" lang="en" sz="1200">
                <a:latin typeface="Times New Roman"/>
                <a:ea typeface="Times New Roman"/>
                <a:cs typeface="Times New Roman"/>
                <a:sym typeface="Times New Roman"/>
              </a:rPr>
              <a:t>list of string</a:t>
            </a:r>
            <a:r>
              <a:rPr lang="en" sz="1200">
                <a:latin typeface="Times New Roman"/>
                <a:ea typeface="Times New Roman"/>
                <a:cs typeface="Times New Roman"/>
                <a:sym typeface="Times New Roman"/>
              </a:rPr>
              <a:t> instead of number</a:t>
            </a:r>
            <a:endParaRPr sz="1200">
              <a:latin typeface="Times New Roman"/>
              <a:ea typeface="Times New Roman"/>
              <a:cs typeface="Times New Roman"/>
              <a:sym typeface="Times New Roman"/>
            </a:endParaRPr>
          </a:p>
          <a:p>
            <a:pPr indent="-304800" lvl="0" marL="457200" marR="0" rtl="0" algn="just">
              <a:lnSpc>
                <a:spcPct val="150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bool:</a:t>
            </a:r>
            <a:r>
              <a:rPr lang="en" sz="1200">
                <a:latin typeface="Times New Roman"/>
                <a:ea typeface="Times New Roman"/>
                <a:cs typeface="Times New Roman"/>
                <a:sym typeface="Times New Roman"/>
              </a:rPr>
              <a:t> a boolean value, either true or false. bool values can be used in conditional logic.</a:t>
            </a:r>
            <a:endParaRPr sz="1200">
              <a:latin typeface="Times New Roman"/>
              <a:ea typeface="Times New Roman"/>
              <a:cs typeface="Times New Roman"/>
              <a:sym typeface="Times New Roman"/>
            </a:endParaRPr>
          </a:p>
          <a:p>
            <a:pPr indent="-304800" lvl="0" marL="457200" marR="0" rtl="0" algn="just">
              <a:lnSpc>
                <a:spcPct val="150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list (or tuple):</a:t>
            </a:r>
            <a:r>
              <a:rPr lang="en" sz="1200">
                <a:latin typeface="Times New Roman"/>
                <a:ea typeface="Times New Roman"/>
                <a:cs typeface="Times New Roman"/>
                <a:sym typeface="Times New Roman"/>
              </a:rPr>
              <a:t> a sequence of values, like ["us-west-1a", "us-west-1c"]. Elements in a list or tuple are identified by consecutive whole numbers, starting with zero.</a:t>
            </a:r>
            <a:endParaRPr sz="1200">
              <a:latin typeface="Times New Roman"/>
              <a:ea typeface="Times New Roman"/>
              <a:cs typeface="Times New Roman"/>
              <a:sym typeface="Times New Roman"/>
            </a:endParaRPr>
          </a:p>
          <a:p>
            <a:pPr indent="-304800" lvl="0" marL="457200" marR="0" rtl="0" algn="just">
              <a:lnSpc>
                <a:spcPct val="150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map (or object)</a:t>
            </a:r>
            <a:endParaRPr b="1" sz="1200">
              <a:latin typeface="Times New Roman"/>
              <a:ea typeface="Times New Roman"/>
              <a:cs typeface="Times New Roman"/>
              <a:sym typeface="Times New Roman"/>
            </a:endParaRPr>
          </a:p>
          <a:p>
            <a:pPr indent="-304800" lvl="0" marL="457200" marR="0" rtl="0" algn="just">
              <a:lnSpc>
                <a:spcPct val="150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Local variables</a:t>
            </a:r>
            <a:endParaRPr b="1" sz="1200">
              <a:latin typeface="Times New Roman"/>
              <a:ea typeface="Times New Roman"/>
              <a:cs typeface="Times New Roman"/>
              <a:sym typeface="Times New Roman"/>
            </a:endParaRPr>
          </a:p>
          <a:p>
            <a:pPr indent="-304800" lvl="0" marL="457200" marR="0" rtl="0" algn="just">
              <a:lnSpc>
                <a:spcPct val="150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Input variables</a:t>
            </a:r>
            <a:endParaRPr b="1" sz="12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1d06bd3f3c5_0_2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01" name="Google Shape;501;g1d06bd3f3c5_0_2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Variable Definition</a:t>
            </a:r>
            <a:endParaRPr b="1" i="0" sz="1800" u="none" cap="none" strike="noStrike">
              <a:solidFill>
                <a:srgbClr val="0B5394"/>
              </a:solidFill>
              <a:latin typeface="Arial"/>
              <a:ea typeface="Arial"/>
              <a:cs typeface="Arial"/>
              <a:sym typeface="Arial"/>
            </a:endParaRPr>
          </a:p>
        </p:txBody>
      </p:sp>
      <p:cxnSp>
        <p:nvCxnSpPr>
          <p:cNvPr id="502" name="Google Shape;502;g1d06bd3f3c5_0_2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03" name="Google Shape;503;g1d06bd3f3c5_0_25"/>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504" name="Google Shape;504;g1d06bd3f3c5_0_25"/>
          <p:cNvPicPr preferRelativeResize="0"/>
          <p:nvPr/>
        </p:nvPicPr>
        <p:blipFill>
          <a:blip r:embed="rId4">
            <a:alphaModFix/>
          </a:blip>
          <a:stretch>
            <a:fillRect/>
          </a:stretch>
        </p:blipFill>
        <p:spPr>
          <a:xfrm>
            <a:off x="542725" y="2608777"/>
            <a:ext cx="7722575" cy="1223200"/>
          </a:xfrm>
          <a:prstGeom prst="rect">
            <a:avLst/>
          </a:prstGeom>
          <a:noFill/>
          <a:ln cap="flat" cmpd="sng" w="9525">
            <a:solidFill>
              <a:srgbClr val="171717"/>
            </a:solidFill>
            <a:prstDash val="solid"/>
            <a:round/>
            <a:headEnd len="sm" w="sm" type="none"/>
            <a:tailEnd len="sm" w="sm" type="none"/>
          </a:ln>
        </p:spPr>
      </p:pic>
      <p:cxnSp>
        <p:nvCxnSpPr>
          <p:cNvPr id="505" name="Google Shape;505;g1d06bd3f3c5_0_25"/>
          <p:cNvCxnSpPr/>
          <p:nvPr/>
        </p:nvCxnSpPr>
        <p:spPr>
          <a:xfrm flipH="1" rot="10800000">
            <a:off x="2461850" y="1897625"/>
            <a:ext cx="798600" cy="776700"/>
          </a:xfrm>
          <a:prstGeom prst="straightConnector1">
            <a:avLst/>
          </a:prstGeom>
          <a:noFill/>
          <a:ln cap="flat" cmpd="sng" w="19050">
            <a:solidFill>
              <a:schemeClr val="dk2"/>
            </a:solidFill>
            <a:prstDash val="solid"/>
            <a:round/>
            <a:headEnd len="med" w="med" type="none"/>
            <a:tailEnd len="med" w="med" type="triangle"/>
          </a:ln>
        </p:spPr>
      </p:cxnSp>
      <p:sp>
        <p:nvSpPr>
          <p:cNvPr id="506" name="Google Shape;506;g1d06bd3f3c5_0_25"/>
          <p:cNvSpPr txBox="1"/>
          <p:nvPr/>
        </p:nvSpPr>
        <p:spPr>
          <a:xfrm>
            <a:off x="3407025" y="1282200"/>
            <a:ext cx="3011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This name can be anything. It is just the name that terraform uses in the state file and it is also use to refer the variable</a:t>
            </a:r>
            <a:endParaRPr>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1d06bd3f3c5_0_6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12" name="Google Shape;512;g1d06bd3f3c5_0_6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Local Variable</a:t>
            </a:r>
            <a:endParaRPr b="1" i="0" sz="1800" u="none" cap="none" strike="noStrike">
              <a:solidFill>
                <a:srgbClr val="0B5394"/>
              </a:solidFill>
              <a:latin typeface="Arial"/>
              <a:ea typeface="Arial"/>
              <a:cs typeface="Arial"/>
              <a:sym typeface="Arial"/>
            </a:endParaRPr>
          </a:p>
        </p:txBody>
      </p:sp>
      <p:cxnSp>
        <p:nvCxnSpPr>
          <p:cNvPr id="513" name="Google Shape;513;g1d06bd3f3c5_0_6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14" name="Google Shape;514;g1d06bd3f3c5_0_60"/>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515" name="Google Shape;515;g1d06bd3f3c5_0_60"/>
          <p:cNvSpPr txBox="1"/>
          <p:nvPr/>
        </p:nvSpPr>
        <p:spPr>
          <a:xfrm>
            <a:off x="272525" y="680263"/>
            <a:ext cx="3804600" cy="20319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None/>
            </a:pPr>
            <a:r>
              <a:rPr lang="en" sz="1200">
                <a:latin typeface="Times New Roman"/>
                <a:ea typeface="Times New Roman"/>
                <a:cs typeface="Times New Roman"/>
                <a:sym typeface="Times New Roman"/>
              </a:rPr>
              <a:t>Local variables are blocks of code within Terraform that allow us to store data that might change overtime. Local values can be helpful to avoid repeating the same values or expressions multiple times in a configuration and also avoid </a:t>
            </a:r>
            <a:r>
              <a:rPr b="1" lang="en" sz="1200">
                <a:latin typeface="Times New Roman"/>
                <a:ea typeface="Times New Roman"/>
                <a:cs typeface="Times New Roman"/>
                <a:sym typeface="Times New Roman"/>
              </a:rPr>
              <a:t>hardcoded</a:t>
            </a:r>
            <a:r>
              <a:rPr lang="en" sz="1200">
                <a:latin typeface="Times New Roman"/>
                <a:ea typeface="Times New Roman"/>
                <a:cs typeface="Times New Roman"/>
                <a:sym typeface="Times New Roman"/>
              </a:rPr>
              <a:t> in the code. Local variables can be defined in one configuration file and used in others configuration files</a:t>
            </a:r>
            <a:endParaRPr b="0" i="0" sz="1200" u="none" cap="none" strike="noStrike">
              <a:solidFill>
                <a:srgbClr val="000000"/>
              </a:solidFill>
              <a:latin typeface="Times New Roman"/>
              <a:ea typeface="Times New Roman"/>
              <a:cs typeface="Times New Roman"/>
              <a:sym typeface="Times New Roman"/>
            </a:endParaRPr>
          </a:p>
        </p:txBody>
      </p:sp>
      <p:sp>
        <p:nvSpPr>
          <p:cNvPr id="516" name="Google Shape;516;g1d06bd3f3c5_0_60"/>
          <p:cNvSpPr txBox="1"/>
          <p:nvPr/>
        </p:nvSpPr>
        <p:spPr>
          <a:xfrm>
            <a:off x="4916725" y="969150"/>
            <a:ext cx="3664800" cy="37404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provider "aws"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region = "us-east-1"</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locals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instance_name = "dev-instance"</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instance_type = "t2.micro"</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instance_key  = "jenkins-key"</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instance_ami  = "ami-04d29b6f966df1537"</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resource "aws_instance" "myec3"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ami           = local.instance_ami</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instance_type = local.instance_type</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key_name      = local.instance_key</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tags =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"Name" = "${local.instance_name}-tia"</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"Env"  = "Dev"</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p:txBody>
      </p:sp>
      <p:cxnSp>
        <p:nvCxnSpPr>
          <p:cNvPr id="517" name="Google Shape;517;g1d06bd3f3c5_0_60"/>
          <p:cNvCxnSpPr/>
          <p:nvPr/>
        </p:nvCxnSpPr>
        <p:spPr>
          <a:xfrm flipH="1">
            <a:off x="3348475" y="2323650"/>
            <a:ext cx="1780500" cy="651000"/>
          </a:xfrm>
          <a:prstGeom prst="straightConnector1">
            <a:avLst/>
          </a:prstGeom>
          <a:noFill/>
          <a:ln cap="flat" cmpd="sng" w="19050">
            <a:solidFill>
              <a:schemeClr val="dk2"/>
            </a:solidFill>
            <a:prstDash val="solid"/>
            <a:round/>
            <a:headEnd len="med" w="med" type="none"/>
            <a:tailEnd len="med" w="med" type="triangle"/>
          </a:ln>
        </p:spPr>
      </p:cxnSp>
      <p:sp>
        <p:nvSpPr>
          <p:cNvPr id="518" name="Google Shape;518;g1d06bd3f3c5_0_60"/>
          <p:cNvSpPr txBox="1"/>
          <p:nvPr/>
        </p:nvSpPr>
        <p:spPr>
          <a:xfrm>
            <a:off x="967175" y="2820875"/>
            <a:ext cx="224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Local variables definition</a:t>
            </a:r>
            <a:endParaRPr>
              <a:latin typeface="Times New Roman"/>
              <a:ea typeface="Times New Roman"/>
              <a:cs typeface="Times New Roman"/>
              <a:sym typeface="Times New Roman"/>
            </a:endParaRPr>
          </a:p>
        </p:txBody>
      </p:sp>
      <p:cxnSp>
        <p:nvCxnSpPr>
          <p:cNvPr id="519" name="Google Shape;519;g1d06bd3f3c5_0_60"/>
          <p:cNvCxnSpPr/>
          <p:nvPr/>
        </p:nvCxnSpPr>
        <p:spPr>
          <a:xfrm flipH="1">
            <a:off x="3348475" y="3458300"/>
            <a:ext cx="1787700" cy="864600"/>
          </a:xfrm>
          <a:prstGeom prst="straightConnector1">
            <a:avLst/>
          </a:prstGeom>
          <a:noFill/>
          <a:ln cap="flat" cmpd="sng" w="19050">
            <a:solidFill>
              <a:schemeClr val="dk2"/>
            </a:solidFill>
            <a:prstDash val="solid"/>
            <a:round/>
            <a:headEnd len="med" w="med" type="none"/>
            <a:tailEnd len="med" w="med" type="triangle"/>
          </a:ln>
        </p:spPr>
      </p:cxnSp>
      <p:sp>
        <p:nvSpPr>
          <p:cNvPr id="520" name="Google Shape;520;g1d06bd3f3c5_0_60"/>
          <p:cNvSpPr txBox="1"/>
          <p:nvPr/>
        </p:nvSpPr>
        <p:spPr>
          <a:xfrm>
            <a:off x="967175" y="4103075"/>
            <a:ext cx="224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Local variables substitution with the variable value</a:t>
            </a:r>
            <a:endParaRPr>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1d06bd3f3c5_0_8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26" name="Google Shape;526;g1d06bd3f3c5_0_8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String</a:t>
            </a:r>
            <a:r>
              <a:rPr b="1" lang="en" sz="1800">
                <a:solidFill>
                  <a:srgbClr val="0B5394"/>
                </a:solidFill>
                <a:latin typeface="Roboto"/>
                <a:ea typeface="Roboto"/>
                <a:cs typeface="Roboto"/>
                <a:sym typeface="Roboto"/>
              </a:rPr>
              <a:t> Variable</a:t>
            </a:r>
            <a:endParaRPr b="1" i="0" sz="1800" u="none" cap="none" strike="noStrike">
              <a:solidFill>
                <a:srgbClr val="0B5394"/>
              </a:solidFill>
              <a:latin typeface="Arial"/>
              <a:ea typeface="Arial"/>
              <a:cs typeface="Arial"/>
              <a:sym typeface="Arial"/>
            </a:endParaRPr>
          </a:p>
        </p:txBody>
      </p:sp>
      <p:cxnSp>
        <p:nvCxnSpPr>
          <p:cNvPr id="527" name="Google Shape;527;g1d06bd3f3c5_0_8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28" name="Google Shape;528;g1d06bd3f3c5_0_89"/>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529" name="Google Shape;529;g1d06bd3f3c5_0_89"/>
          <p:cNvSpPr txBox="1"/>
          <p:nvPr/>
        </p:nvSpPr>
        <p:spPr>
          <a:xfrm>
            <a:off x="272525" y="680263"/>
            <a:ext cx="38046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String variable type - We are going parameterized instance_type = “t2.micro”</a:t>
            </a:r>
            <a:endParaRPr sz="1200">
              <a:latin typeface="Times New Roman"/>
              <a:ea typeface="Times New Roman"/>
              <a:cs typeface="Times New Roman"/>
              <a:sym typeface="Times New Roman"/>
            </a:endParaRPr>
          </a:p>
          <a:p>
            <a:pPr indent="0" lvl="0" marL="0" marR="0" rtl="0" algn="just">
              <a:lnSpc>
                <a:spcPct val="150000"/>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The first rule to create a parameter in terraform file is by defining a variable block</a:t>
            </a:r>
            <a:endParaRPr sz="12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latin typeface="Times New Roman"/>
              <a:ea typeface="Times New Roman"/>
              <a:cs typeface="Times New Roman"/>
              <a:sym typeface="Times New Roman"/>
            </a:endParaRPr>
          </a:p>
        </p:txBody>
      </p:sp>
      <p:sp>
        <p:nvSpPr>
          <p:cNvPr id="530" name="Google Shape;530;g1d06bd3f3c5_0_89"/>
          <p:cNvSpPr txBox="1"/>
          <p:nvPr/>
        </p:nvSpPr>
        <p:spPr>
          <a:xfrm>
            <a:off x="4916725" y="969150"/>
            <a:ext cx="4007400" cy="3570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provider "aws"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region     = "us-east-1"</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resource "aws_instance" "ec2_example"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ami           = "ami-0767046d1677be5a0"</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instance_type =  var.instance_type</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tags =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Name = "Terraform EC2"</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variable "instance_type" {</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description = "Instance type t2.micro"</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type        = string</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   default     = "t2.micro"</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p:txBody>
      </p:sp>
      <p:sp>
        <p:nvSpPr>
          <p:cNvPr id="531" name="Google Shape;531;g1d06bd3f3c5_0_89"/>
          <p:cNvSpPr txBox="1"/>
          <p:nvPr/>
        </p:nvSpPr>
        <p:spPr>
          <a:xfrm>
            <a:off x="412325" y="1973200"/>
            <a:ext cx="3664800" cy="10314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variable "instance_type" {</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   description = "Instance type t2.micro"</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   type        = string</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   default     = "t2.micro"</a:t>
            </a:r>
            <a:endParaRPr sz="11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 </a:t>
            </a:r>
            <a:endParaRPr sz="1100">
              <a:latin typeface="Courier New"/>
              <a:ea typeface="Courier New"/>
              <a:cs typeface="Courier New"/>
              <a:sym typeface="Courier New"/>
            </a:endParaRPr>
          </a:p>
        </p:txBody>
      </p:sp>
      <p:sp>
        <p:nvSpPr>
          <p:cNvPr id="532" name="Google Shape;532;g1d06bd3f3c5_0_89"/>
          <p:cNvSpPr txBox="1"/>
          <p:nvPr/>
        </p:nvSpPr>
        <p:spPr>
          <a:xfrm>
            <a:off x="272525" y="3317963"/>
            <a:ext cx="3804600" cy="20319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None/>
            </a:pPr>
            <a:r>
              <a:rPr b="1" lang="en" sz="1200">
                <a:latin typeface="Times New Roman"/>
                <a:ea typeface="Times New Roman"/>
                <a:cs typeface="Times New Roman"/>
                <a:sym typeface="Times New Roman"/>
              </a:rPr>
              <a:t>description:</a:t>
            </a:r>
            <a:r>
              <a:rPr lang="en" sz="1200">
                <a:latin typeface="Times New Roman"/>
                <a:ea typeface="Times New Roman"/>
                <a:cs typeface="Times New Roman"/>
                <a:sym typeface="Times New Roman"/>
              </a:rPr>
              <a:t> Small or short description about the purpose of the variable</a:t>
            </a:r>
            <a:endParaRPr sz="12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b="1" lang="en" sz="1200">
                <a:latin typeface="Times New Roman"/>
                <a:ea typeface="Times New Roman"/>
                <a:cs typeface="Times New Roman"/>
                <a:sym typeface="Times New Roman"/>
              </a:rPr>
              <a:t>type:</a:t>
            </a:r>
            <a:r>
              <a:rPr lang="en" sz="1200">
                <a:latin typeface="Times New Roman"/>
                <a:ea typeface="Times New Roman"/>
                <a:cs typeface="Times New Roman"/>
                <a:sym typeface="Times New Roman"/>
              </a:rPr>
              <a:t> What type of variable it is going to be ex - string, bool, number …</a:t>
            </a:r>
            <a:endParaRPr sz="12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b="1" lang="en" sz="1200">
                <a:latin typeface="Times New Roman"/>
                <a:ea typeface="Times New Roman"/>
                <a:cs typeface="Times New Roman"/>
                <a:sym typeface="Times New Roman"/>
              </a:rPr>
              <a:t>default:</a:t>
            </a:r>
            <a:r>
              <a:rPr lang="en" sz="1200">
                <a:latin typeface="Times New Roman"/>
                <a:ea typeface="Times New Roman"/>
                <a:cs typeface="Times New Roman"/>
                <a:sym typeface="Times New Roman"/>
              </a:rPr>
              <a:t> What would be the default value of the variable</a:t>
            </a:r>
            <a:endParaRPr sz="12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1d06bd3f3c5_0_12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38" name="Google Shape;538;g1d06bd3f3c5_0_12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Boolean Variable</a:t>
            </a:r>
            <a:endParaRPr b="1" i="0" sz="1800" u="none" cap="none" strike="noStrike">
              <a:solidFill>
                <a:srgbClr val="0B5394"/>
              </a:solidFill>
              <a:latin typeface="Arial"/>
              <a:ea typeface="Arial"/>
              <a:cs typeface="Arial"/>
              <a:sym typeface="Arial"/>
            </a:endParaRPr>
          </a:p>
        </p:txBody>
      </p:sp>
      <p:cxnSp>
        <p:nvCxnSpPr>
          <p:cNvPr id="539" name="Google Shape;539;g1d06bd3f3c5_0_12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40" name="Google Shape;540;g1d06bd3f3c5_0_12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541" name="Google Shape;541;g1d06bd3f3c5_0_123"/>
          <p:cNvSpPr txBox="1"/>
          <p:nvPr/>
        </p:nvSpPr>
        <p:spPr>
          <a:xfrm>
            <a:off x="272525" y="680275"/>
            <a:ext cx="4299600" cy="10314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None/>
            </a:pPr>
            <a:r>
              <a:rPr lang="en" sz="1000">
                <a:latin typeface="Times New Roman"/>
                <a:ea typeface="Times New Roman"/>
                <a:cs typeface="Times New Roman"/>
                <a:sym typeface="Times New Roman"/>
              </a:rPr>
              <a:t>boolean variable type - We are going parameterized enable_public_ip = true</a:t>
            </a:r>
            <a:endParaRPr sz="10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n" sz="1000">
                <a:latin typeface="Times New Roman"/>
                <a:ea typeface="Times New Roman"/>
                <a:cs typeface="Times New Roman"/>
                <a:sym typeface="Times New Roman"/>
              </a:rPr>
              <a:t>The bool variable can be used to set true or false values inside your terraform file.</a:t>
            </a:r>
            <a:endParaRPr sz="10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n" sz="1000">
                <a:latin typeface="Times New Roman"/>
                <a:ea typeface="Times New Roman"/>
                <a:cs typeface="Times New Roman"/>
                <a:sym typeface="Times New Roman"/>
              </a:rPr>
              <a:t>Here is an example to create your bool variable </a:t>
            </a:r>
            <a:endParaRPr sz="1200">
              <a:latin typeface="Times New Roman"/>
              <a:ea typeface="Times New Roman"/>
              <a:cs typeface="Times New Roman"/>
              <a:sym typeface="Times New Roman"/>
            </a:endParaRPr>
          </a:p>
        </p:txBody>
      </p:sp>
      <p:sp>
        <p:nvSpPr>
          <p:cNvPr id="542" name="Google Shape;542;g1d06bd3f3c5_0_123"/>
          <p:cNvSpPr txBox="1"/>
          <p:nvPr/>
        </p:nvSpPr>
        <p:spPr>
          <a:xfrm>
            <a:off x="4608625" y="802575"/>
            <a:ext cx="4134000" cy="4186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provider "aws"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region     = "us-east-1"</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resource "aws_instance" "ec2_example"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ami           = "ami-0767046d1677be5a0"</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instance_type =  var.instance_type</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associate_public_ip_address = var.enable_public_ip</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tags =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Name = "Terraform EC2"</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variable "instance_type"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description = "Instance type t2.micro"</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type        = string</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default     = "t2.micro"</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variable "enable_public_ip"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description = "Enable public IP address"</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type        = bool</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default     = true</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latin typeface="Courier New"/>
              <a:ea typeface="Courier New"/>
              <a:cs typeface="Courier New"/>
              <a:sym typeface="Courier New"/>
            </a:endParaRPr>
          </a:p>
        </p:txBody>
      </p:sp>
      <p:sp>
        <p:nvSpPr>
          <p:cNvPr id="543" name="Google Shape;543;g1d06bd3f3c5_0_123"/>
          <p:cNvSpPr txBox="1"/>
          <p:nvPr/>
        </p:nvSpPr>
        <p:spPr>
          <a:xfrm>
            <a:off x="412325" y="1973200"/>
            <a:ext cx="3664800" cy="954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variable "enable_public_ip"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  description = "Enable public IP address"</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  type        = bool</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  default     = true</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 </a:t>
            </a:r>
            <a:endParaRPr sz="1000">
              <a:latin typeface="Courier New"/>
              <a:ea typeface="Courier New"/>
              <a:cs typeface="Courier New"/>
              <a:sym typeface="Courier New"/>
            </a:endParaRPr>
          </a:p>
        </p:txBody>
      </p:sp>
      <p:sp>
        <p:nvSpPr>
          <p:cNvPr id="544" name="Google Shape;544;g1d06bd3f3c5_0_123"/>
          <p:cNvSpPr txBox="1"/>
          <p:nvPr/>
        </p:nvSpPr>
        <p:spPr>
          <a:xfrm>
            <a:off x="272525" y="3317963"/>
            <a:ext cx="38046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None/>
            </a:pPr>
            <a:r>
              <a:rPr b="1" lang="en" sz="1000">
                <a:latin typeface="Times New Roman"/>
                <a:ea typeface="Times New Roman"/>
                <a:cs typeface="Times New Roman"/>
                <a:sym typeface="Times New Roman"/>
              </a:rPr>
              <a:t>description:</a:t>
            </a:r>
            <a:r>
              <a:rPr lang="en" sz="1000">
                <a:latin typeface="Times New Roman"/>
                <a:ea typeface="Times New Roman"/>
                <a:cs typeface="Times New Roman"/>
                <a:sym typeface="Times New Roman"/>
              </a:rPr>
              <a:t> Small or short description about the purpose of the variable</a:t>
            </a:r>
            <a:endParaRPr sz="10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b="1" lang="en" sz="1000">
                <a:latin typeface="Times New Roman"/>
                <a:ea typeface="Times New Roman"/>
                <a:cs typeface="Times New Roman"/>
                <a:sym typeface="Times New Roman"/>
              </a:rPr>
              <a:t>type:</a:t>
            </a:r>
            <a:r>
              <a:rPr lang="en" sz="1000">
                <a:latin typeface="Times New Roman"/>
                <a:ea typeface="Times New Roman"/>
                <a:cs typeface="Times New Roman"/>
                <a:sym typeface="Times New Roman"/>
              </a:rPr>
              <a:t> What type of variable it is going to be ex - string, bool, number, map, list etc.</a:t>
            </a:r>
            <a:endParaRPr sz="10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b="1" lang="en" sz="1000">
                <a:latin typeface="Times New Roman"/>
                <a:ea typeface="Times New Roman"/>
                <a:cs typeface="Times New Roman"/>
                <a:sym typeface="Times New Roman"/>
              </a:rPr>
              <a:t>default:</a:t>
            </a:r>
            <a:r>
              <a:rPr lang="en" sz="1000">
                <a:latin typeface="Times New Roman"/>
                <a:ea typeface="Times New Roman"/>
                <a:cs typeface="Times New Roman"/>
                <a:sym typeface="Times New Roman"/>
              </a:rPr>
              <a:t> What would be the default value of the variable</a:t>
            </a:r>
            <a:endParaRPr sz="1000">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1d06bd3f3c5_0_13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50" name="Google Shape;550;g1d06bd3f3c5_0_13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map</a:t>
            </a:r>
            <a:r>
              <a:rPr b="1" lang="en" sz="1800">
                <a:solidFill>
                  <a:srgbClr val="0B5394"/>
                </a:solidFill>
                <a:latin typeface="Roboto"/>
                <a:ea typeface="Roboto"/>
                <a:cs typeface="Roboto"/>
                <a:sym typeface="Roboto"/>
              </a:rPr>
              <a:t> Variable</a:t>
            </a:r>
            <a:endParaRPr b="1" i="0" sz="1800" u="none" cap="none" strike="noStrike">
              <a:solidFill>
                <a:srgbClr val="0B5394"/>
              </a:solidFill>
              <a:latin typeface="Arial"/>
              <a:ea typeface="Arial"/>
              <a:cs typeface="Arial"/>
              <a:sym typeface="Arial"/>
            </a:endParaRPr>
          </a:p>
        </p:txBody>
      </p:sp>
      <p:cxnSp>
        <p:nvCxnSpPr>
          <p:cNvPr id="551" name="Google Shape;551;g1d06bd3f3c5_0_13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52" name="Google Shape;552;g1d06bd3f3c5_0_134"/>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553" name="Google Shape;553;g1d06bd3f3c5_0_134"/>
          <p:cNvSpPr txBox="1"/>
          <p:nvPr/>
        </p:nvSpPr>
        <p:spPr>
          <a:xfrm>
            <a:off x="272525" y="680275"/>
            <a:ext cx="42996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None/>
            </a:pPr>
            <a:r>
              <a:rPr lang="en" sz="1000">
                <a:latin typeface="Times New Roman"/>
                <a:ea typeface="Times New Roman"/>
                <a:cs typeface="Times New Roman"/>
                <a:sym typeface="Times New Roman"/>
              </a:rPr>
              <a:t>Terraform also supports the map variable type where you can define the key-</a:t>
            </a:r>
            <a:r>
              <a:rPr lang="en" sz="1000">
                <a:latin typeface="Times New Roman"/>
                <a:ea typeface="Times New Roman"/>
                <a:cs typeface="Times New Roman"/>
                <a:sym typeface="Times New Roman"/>
              </a:rPr>
              <a:t>value</a:t>
            </a:r>
            <a:r>
              <a:rPr lang="en" sz="1000">
                <a:latin typeface="Times New Roman"/>
                <a:ea typeface="Times New Roman"/>
                <a:cs typeface="Times New Roman"/>
                <a:sym typeface="Times New Roman"/>
              </a:rPr>
              <a:t> pair.</a:t>
            </a:r>
            <a:endParaRPr sz="10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n" sz="1000">
                <a:latin typeface="Times New Roman"/>
                <a:ea typeface="Times New Roman"/>
                <a:cs typeface="Times New Roman"/>
                <a:sym typeface="Times New Roman"/>
              </a:rPr>
              <a:t>Let’s take an example where we need to define project and environment, so we can use the map variable to achieve that.</a:t>
            </a:r>
            <a:endParaRPr sz="10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n" sz="1000">
                <a:latin typeface="Times New Roman"/>
                <a:ea typeface="Times New Roman"/>
                <a:cs typeface="Times New Roman"/>
                <a:sym typeface="Times New Roman"/>
              </a:rPr>
              <a:t>Here is an example of map variable</a:t>
            </a:r>
            <a:endParaRPr sz="1000">
              <a:latin typeface="Times New Roman"/>
              <a:ea typeface="Times New Roman"/>
              <a:cs typeface="Times New Roman"/>
              <a:sym typeface="Times New Roman"/>
            </a:endParaRPr>
          </a:p>
        </p:txBody>
      </p:sp>
      <p:sp>
        <p:nvSpPr>
          <p:cNvPr id="554" name="Google Shape;554;g1d06bd3f3c5_0_134"/>
          <p:cNvSpPr txBox="1"/>
          <p:nvPr/>
        </p:nvSpPr>
        <p:spPr>
          <a:xfrm>
            <a:off x="4637950" y="1051700"/>
            <a:ext cx="4134000" cy="3570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provider "aws" {</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   region     = "us-east-1"</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resource "aws_instance" "ec2_example" {</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   ami           = "ami-0767046d1677be5a0"</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   instance_type =  "t2.micro"</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   </a:t>
            </a:r>
            <a:r>
              <a:rPr lang="en" sz="1000">
                <a:latin typeface="Courier New"/>
                <a:ea typeface="Courier New"/>
                <a:cs typeface="Courier New"/>
                <a:sym typeface="Courier New"/>
              </a:rPr>
              <a:t>A</a:t>
            </a:r>
            <a:r>
              <a:rPr lang="en" sz="1000">
                <a:latin typeface="Courier New"/>
                <a:ea typeface="Courier New"/>
                <a:cs typeface="Courier New"/>
                <a:sym typeface="Courier New"/>
              </a:rPr>
              <a:t>ssociate_public_ip_address = true</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   tags = var.project_environment</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variable "project_environment" {</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  description = "project name and environment"</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  type        = map(string)</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  default     = {</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    project     = "project-alpha",</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    environment = "dev"</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    </a:t>
            </a:r>
            <a:r>
              <a:rPr lang="en" sz="1000">
                <a:latin typeface="Courier New"/>
                <a:ea typeface="Courier New"/>
                <a:cs typeface="Courier New"/>
                <a:sym typeface="Courier New"/>
              </a:rPr>
              <a:t>C</a:t>
            </a:r>
            <a:r>
              <a:rPr lang="en" sz="1000">
                <a:latin typeface="Courier New"/>
                <a:ea typeface="Courier New"/>
                <a:cs typeface="Courier New"/>
                <a:sym typeface="Courier New"/>
              </a:rPr>
              <a:t>reate_by   = </a:t>
            </a:r>
            <a:r>
              <a:rPr lang="en" sz="1000">
                <a:solidFill>
                  <a:schemeClr val="dk1"/>
                </a:solidFill>
                <a:latin typeface="Courier New"/>
                <a:ea typeface="Courier New"/>
                <a:cs typeface="Courier New"/>
                <a:sym typeface="Courier New"/>
              </a:rPr>
              <a:t>"Terraform"</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p:txBody>
      </p:sp>
      <p:sp>
        <p:nvSpPr>
          <p:cNvPr id="555" name="Google Shape;555;g1d06bd3f3c5_0_134"/>
          <p:cNvSpPr txBox="1"/>
          <p:nvPr/>
        </p:nvSpPr>
        <p:spPr>
          <a:xfrm>
            <a:off x="342425" y="2015650"/>
            <a:ext cx="3664800" cy="1416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variable "project_environment"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  description = "project name and environment"</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  type        = map(string)</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  default     =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    project     = "project-alpha",</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    environment = "dev"</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000">
                <a:solidFill>
                  <a:schemeClr val="dk1"/>
                </a:solidFill>
                <a:latin typeface="Times New Roman"/>
                <a:ea typeface="Times New Roman"/>
                <a:cs typeface="Times New Roman"/>
                <a:sym typeface="Times New Roman"/>
              </a:rPr>
              <a:t>}</a:t>
            </a:r>
            <a:endParaRPr sz="1000">
              <a:solidFill>
                <a:schemeClr val="dk1"/>
              </a:solidFill>
              <a:latin typeface="Times New Roman"/>
              <a:ea typeface="Times New Roman"/>
              <a:cs typeface="Times New Roman"/>
              <a:sym typeface="Times New Roman"/>
            </a:endParaRPr>
          </a:p>
        </p:txBody>
      </p:sp>
      <p:sp>
        <p:nvSpPr>
          <p:cNvPr id="556" name="Google Shape;556;g1d06bd3f3c5_0_134"/>
          <p:cNvSpPr txBox="1"/>
          <p:nvPr/>
        </p:nvSpPr>
        <p:spPr>
          <a:xfrm>
            <a:off x="272525" y="3574413"/>
            <a:ext cx="3804600" cy="12621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None/>
            </a:pPr>
            <a:r>
              <a:rPr b="1" lang="en" sz="1000">
                <a:latin typeface="Times New Roman"/>
                <a:ea typeface="Times New Roman"/>
                <a:cs typeface="Times New Roman"/>
                <a:sym typeface="Times New Roman"/>
              </a:rPr>
              <a:t>description:</a:t>
            </a:r>
            <a:r>
              <a:rPr lang="en" sz="1000">
                <a:latin typeface="Times New Roman"/>
                <a:ea typeface="Times New Roman"/>
                <a:cs typeface="Times New Roman"/>
                <a:sym typeface="Times New Roman"/>
              </a:rPr>
              <a:t> Small or short description about the purpose of the variable</a:t>
            </a:r>
            <a:endParaRPr sz="10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b="1" lang="en" sz="1000">
                <a:latin typeface="Times New Roman"/>
                <a:ea typeface="Times New Roman"/>
                <a:cs typeface="Times New Roman"/>
                <a:sym typeface="Times New Roman"/>
              </a:rPr>
              <a:t>type:</a:t>
            </a:r>
            <a:r>
              <a:rPr lang="en" sz="1000">
                <a:latin typeface="Times New Roman"/>
                <a:ea typeface="Times New Roman"/>
                <a:cs typeface="Times New Roman"/>
                <a:sym typeface="Times New Roman"/>
              </a:rPr>
              <a:t> What type of variable it is going to be ex - string, bool, number, map, list etc.</a:t>
            </a:r>
            <a:endParaRPr sz="10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b="1" lang="en" sz="1000">
                <a:latin typeface="Times New Roman"/>
                <a:ea typeface="Times New Roman"/>
                <a:cs typeface="Times New Roman"/>
                <a:sym typeface="Times New Roman"/>
              </a:rPr>
              <a:t>default:</a:t>
            </a:r>
            <a:r>
              <a:rPr lang="en" sz="1000">
                <a:latin typeface="Times New Roman"/>
                <a:ea typeface="Times New Roman"/>
                <a:cs typeface="Times New Roman"/>
                <a:sym typeface="Times New Roman"/>
              </a:rPr>
              <a:t> What would be the default value of the variable</a:t>
            </a:r>
            <a:endParaRPr sz="1000">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1d06bd3f3c5_0_15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62" name="Google Shape;562;g1d06bd3f3c5_0_15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list</a:t>
            </a:r>
            <a:r>
              <a:rPr b="1" lang="en" sz="1800">
                <a:solidFill>
                  <a:srgbClr val="0B5394"/>
                </a:solidFill>
                <a:latin typeface="Roboto"/>
                <a:ea typeface="Roboto"/>
                <a:cs typeface="Roboto"/>
                <a:sym typeface="Roboto"/>
              </a:rPr>
              <a:t> Variable</a:t>
            </a:r>
            <a:endParaRPr b="1" i="0" sz="1800" u="none" cap="none" strike="noStrike">
              <a:solidFill>
                <a:srgbClr val="0B5394"/>
              </a:solidFill>
              <a:latin typeface="Arial"/>
              <a:ea typeface="Arial"/>
              <a:cs typeface="Arial"/>
              <a:sym typeface="Arial"/>
            </a:endParaRPr>
          </a:p>
        </p:txBody>
      </p:sp>
      <p:cxnSp>
        <p:nvCxnSpPr>
          <p:cNvPr id="563" name="Google Shape;563;g1d06bd3f3c5_0_15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64" name="Google Shape;564;g1d06bd3f3c5_0_159"/>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565" name="Google Shape;565;g1d06bd3f3c5_0_159"/>
          <p:cNvSpPr txBox="1"/>
          <p:nvPr/>
        </p:nvSpPr>
        <p:spPr>
          <a:xfrm>
            <a:off x="272525" y="819475"/>
            <a:ext cx="4299600" cy="6465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None/>
            </a:pPr>
            <a:r>
              <a:rPr lang="en" sz="1200">
                <a:latin typeface="Times New Roman"/>
                <a:ea typeface="Times New Roman"/>
                <a:cs typeface="Times New Roman"/>
                <a:sym typeface="Times New Roman"/>
              </a:rPr>
              <a:t>Let’s define our first List variable -</a:t>
            </a:r>
            <a:endParaRPr sz="12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lang="en" sz="1200">
                <a:latin typeface="Times New Roman"/>
                <a:ea typeface="Times New Roman"/>
                <a:cs typeface="Times New Roman"/>
                <a:sym typeface="Times New Roman"/>
              </a:rPr>
              <a:t>Here is the list of IAM users</a:t>
            </a:r>
            <a:endParaRPr sz="1200">
              <a:latin typeface="Times New Roman"/>
              <a:ea typeface="Times New Roman"/>
              <a:cs typeface="Times New Roman"/>
              <a:sym typeface="Times New Roman"/>
            </a:endParaRPr>
          </a:p>
        </p:txBody>
      </p:sp>
      <p:sp>
        <p:nvSpPr>
          <p:cNvPr id="566" name="Google Shape;566;g1d06bd3f3c5_0_159"/>
          <p:cNvSpPr txBox="1"/>
          <p:nvPr/>
        </p:nvSpPr>
        <p:spPr>
          <a:xfrm>
            <a:off x="4572125" y="1029725"/>
            <a:ext cx="4134000" cy="3909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provider "aws"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region     = "us-east-1"</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variable "user_names"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description = "IAM usernames"</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type        = list(string)</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default     = ["user1", "user2", "user3"]</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resource "aws_iam_user" "user1"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name = "user1"</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resource "aws_iam_user" "user2"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name = "user2"</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resource "aws_iam_user" "user3"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name = "user3"</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p:txBody>
      </p:sp>
      <p:sp>
        <p:nvSpPr>
          <p:cNvPr id="567" name="Google Shape;567;g1d06bd3f3c5_0_159"/>
          <p:cNvSpPr txBox="1"/>
          <p:nvPr/>
        </p:nvSpPr>
        <p:spPr>
          <a:xfrm>
            <a:off x="293500" y="1883775"/>
            <a:ext cx="3664800" cy="1108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variable "user_names"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description = "IAM usernames"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type        = list(string)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default     = ["user1", "user2", "user3"]</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p:txBody>
      </p:sp>
      <p:sp>
        <p:nvSpPr>
          <p:cNvPr id="568" name="Google Shape;568;g1d06bd3f3c5_0_159"/>
          <p:cNvSpPr txBox="1"/>
          <p:nvPr/>
        </p:nvSpPr>
        <p:spPr>
          <a:xfrm>
            <a:off x="223600" y="3339938"/>
            <a:ext cx="3804600" cy="14775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None/>
            </a:pPr>
            <a:r>
              <a:rPr b="1" lang="en" sz="1200">
                <a:latin typeface="Times New Roman"/>
                <a:ea typeface="Times New Roman"/>
                <a:cs typeface="Times New Roman"/>
                <a:sym typeface="Times New Roman"/>
              </a:rPr>
              <a:t>description:</a:t>
            </a:r>
            <a:r>
              <a:rPr lang="en" sz="1200">
                <a:latin typeface="Times New Roman"/>
                <a:ea typeface="Times New Roman"/>
                <a:cs typeface="Times New Roman"/>
                <a:sym typeface="Times New Roman"/>
              </a:rPr>
              <a:t> Small or short description about the purpose of the variable</a:t>
            </a:r>
            <a:endParaRPr sz="12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b="1" lang="en" sz="1200">
                <a:latin typeface="Times New Roman"/>
                <a:ea typeface="Times New Roman"/>
                <a:cs typeface="Times New Roman"/>
                <a:sym typeface="Times New Roman"/>
              </a:rPr>
              <a:t>type:</a:t>
            </a:r>
            <a:r>
              <a:rPr lang="en" sz="1200">
                <a:latin typeface="Times New Roman"/>
                <a:ea typeface="Times New Roman"/>
                <a:cs typeface="Times New Roman"/>
                <a:sym typeface="Times New Roman"/>
              </a:rPr>
              <a:t> What type of variable it is going to be ex - string, bool, number, map, list etc.</a:t>
            </a:r>
            <a:endParaRPr sz="1200">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rPr b="1" lang="en" sz="1200">
                <a:latin typeface="Times New Roman"/>
                <a:ea typeface="Times New Roman"/>
                <a:cs typeface="Times New Roman"/>
                <a:sym typeface="Times New Roman"/>
              </a:rPr>
              <a:t>default:</a:t>
            </a:r>
            <a:r>
              <a:rPr lang="en" sz="1200">
                <a:latin typeface="Times New Roman"/>
                <a:ea typeface="Times New Roman"/>
                <a:cs typeface="Times New Roman"/>
                <a:sym typeface="Times New Roman"/>
              </a:rPr>
              <a:t> What would be the default value of the variable</a:t>
            </a:r>
            <a:endParaRPr sz="1200">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2" name="Shape 572"/>
        <p:cNvGrpSpPr/>
        <p:nvPr/>
      </p:nvGrpSpPr>
      <p:grpSpPr>
        <a:xfrm>
          <a:off x="0" y="0"/>
          <a:ext cx="0" cy="0"/>
          <a:chOff x="0" y="0"/>
          <a:chExt cx="0" cy="0"/>
        </a:xfrm>
      </p:grpSpPr>
      <p:sp>
        <p:nvSpPr>
          <p:cNvPr id="573" name="Google Shape;573;g1d06bd3f3c5_0_173"/>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74" name="Google Shape;574;g1d06bd3f3c5_0_173"/>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75" name="Google Shape;575;g1d06bd3f3c5_0_173"/>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76" name="Google Shape;576;g1d06bd3f3c5_0_173"/>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 Terraform Loops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577" name="Google Shape;577;g1d06bd3f3c5_0_173"/>
          <p:cNvPicPr preferRelativeResize="0"/>
          <p:nvPr/>
        </p:nvPicPr>
        <p:blipFill rotWithShape="1">
          <a:blip r:embed="rId3">
            <a:alphaModFix/>
          </a:blip>
          <a:srcRect b="0" l="0" r="0" t="0"/>
          <a:stretch/>
        </p:blipFill>
        <p:spPr>
          <a:xfrm>
            <a:off x="7414200" y="4188000"/>
            <a:ext cx="1619100" cy="809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94" name="Google Shape;94;p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Traditional Way of Managing Infrastructure</a:t>
            </a:r>
            <a:endParaRPr b="1" i="0" sz="1800" u="none" cap="none" strike="noStrike">
              <a:solidFill>
                <a:srgbClr val="0B5394"/>
              </a:solidFill>
              <a:latin typeface="Arial"/>
              <a:ea typeface="Arial"/>
              <a:cs typeface="Arial"/>
              <a:sym typeface="Arial"/>
            </a:endParaRPr>
          </a:p>
        </p:txBody>
      </p:sp>
      <p:cxnSp>
        <p:nvCxnSpPr>
          <p:cNvPr id="95" name="Google Shape;95;p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96" name="Google Shape;96;p6"/>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97" name="Google Shape;97;p6"/>
          <p:cNvPicPr preferRelativeResize="0"/>
          <p:nvPr/>
        </p:nvPicPr>
        <p:blipFill rotWithShape="1">
          <a:blip r:embed="rId4">
            <a:alphaModFix/>
          </a:blip>
          <a:srcRect b="0" l="0" r="0" t="0"/>
          <a:stretch/>
        </p:blipFill>
        <p:spPr>
          <a:xfrm>
            <a:off x="450775" y="1152025"/>
            <a:ext cx="7698326" cy="34752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1d06bd3f3c5_0_18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83" name="Google Shape;583;g1d06bd3f3c5_0_18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Loops With Count</a:t>
            </a:r>
            <a:endParaRPr b="1" i="0" sz="1800" u="none" cap="none" strike="noStrike">
              <a:solidFill>
                <a:srgbClr val="0B5394"/>
              </a:solidFill>
              <a:latin typeface="Arial"/>
              <a:ea typeface="Arial"/>
              <a:cs typeface="Arial"/>
              <a:sym typeface="Arial"/>
            </a:endParaRPr>
          </a:p>
        </p:txBody>
      </p:sp>
      <p:cxnSp>
        <p:nvCxnSpPr>
          <p:cNvPr id="584" name="Google Shape;584;g1d06bd3f3c5_0_18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85" name="Google Shape;585;g1d06bd3f3c5_0_181"/>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586" name="Google Shape;586;g1d06bd3f3c5_0_181"/>
          <p:cNvPicPr preferRelativeResize="0"/>
          <p:nvPr/>
        </p:nvPicPr>
        <p:blipFill>
          <a:blip r:embed="rId4">
            <a:alphaModFix/>
          </a:blip>
          <a:stretch>
            <a:fillRect/>
          </a:stretch>
        </p:blipFill>
        <p:spPr>
          <a:xfrm>
            <a:off x="611050" y="998300"/>
            <a:ext cx="7082226" cy="1835475"/>
          </a:xfrm>
          <a:prstGeom prst="rect">
            <a:avLst/>
          </a:prstGeom>
          <a:noFill/>
          <a:ln>
            <a:noFill/>
          </a:ln>
        </p:spPr>
      </p:pic>
      <p:pic>
        <p:nvPicPr>
          <p:cNvPr id="587" name="Google Shape;587;g1d06bd3f3c5_0_181"/>
          <p:cNvPicPr preferRelativeResize="0"/>
          <p:nvPr/>
        </p:nvPicPr>
        <p:blipFill>
          <a:blip r:embed="rId5">
            <a:alphaModFix/>
          </a:blip>
          <a:stretch>
            <a:fillRect/>
          </a:stretch>
        </p:blipFill>
        <p:spPr>
          <a:xfrm>
            <a:off x="529725" y="3260525"/>
            <a:ext cx="7376026" cy="15437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g1d06bd3f3c5_0_21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593" name="Google Shape;593;g1d06bd3f3c5_0_21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Loops With Count</a:t>
            </a:r>
            <a:endParaRPr b="1" i="0" sz="1800" u="none" cap="none" strike="noStrike">
              <a:solidFill>
                <a:srgbClr val="0B5394"/>
              </a:solidFill>
              <a:latin typeface="Arial"/>
              <a:ea typeface="Arial"/>
              <a:cs typeface="Arial"/>
              <a:sym typeface="Arial"/>
            </a:endParaRPr>
          </a:p>
        </p:txBody>
      </p:sp>
      <p:cxnSp>
        <p:nvCxnSpPr>
          <p:cNvPr id="594" name="Google Shape;594;g1d06bd3f3c5_0_21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595" name="Google Shape;595;g1d06bd3f3c5_0_21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596" name="Google Shape;596;g1d06bd3f3c5_0_213"/>
          <p:cNvSpPr txBox="1"/>
          <p:nvPr/>
        </p:nvSpPr>
        <p:spPr>
          <a:xfrm>
            <a:off x="4572000" y="927150"/>
            <a:ext cx="4134000" cy="3909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provider "aws"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region     = "us-east-1"</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variable "user_names"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description = "IAM usernames"</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type        = list(string)</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default     = ["user1", "user2", "user3"]</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resource "aws_iam_user" "user1"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name = "user1"</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resource "aws_iam_user" "user2"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name = "user2"</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resource "aws_iam_user" "user3"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name = "user3"</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p:txBody>
      </p:sp>
      <p:sp>
        <p:nvSpPr>
          <p:cNvPr id="597" name="Google Shape;597;g1d06bd3f3c5_0_213"/>
          <p:cNvSpPr txBox="1"/>
          <p:nvPr/>
        </p:nvSpPr>
        <p:spPr>
          <a:xfrm>
            <a:off x="287925" y="1418050"/>
            <a:ext cx="4134000" cy="3063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provider "aws"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region     = "us-east-1"</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variable "user_names"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description = "IAM usernames"</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type        = list(string)</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default     = ["user1", "user2", "user3"]</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resource "aws_iam_user" "example"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count = length(var.user_names)</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name  = var.user_names[count.index]</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1d06bd3f3c5_0_22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03" name="Google Shape;603;g1d06bd3f3c5_0_22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Loops With Count</a:t>
            </a:r>
            <a:endParaRPr b="1" i="0" sz="1800" u="none" cap="none" strike="noStrike">
              <a:solidFill>
                <a:srgbClr val="0B5394"/>
              </a:solidFill>
              <a:latin typeface="Arial"/>
              <a:ea typeface="Arial"/>
              <a:cs typeface="Arial"/>
              <a:sym typeface="Arial"/>
            </a:endParaRPr>
          </a:p>
        </p:txBody>
      </p:sp>
      <p:cxnSp>
        <p:nvCxnSpPr>
          <p:cNvPr id="604" name="Google Shape;604;g1d06bd3f3c5_0_22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05" name="Google Shape;605;g1d06bd3f3c5_0_225"/>
          <p:cNvPicPr preferRelativeResize="0"/>
          <p:nvPr/>
        </p:nvPicPr>
        <p:blipFill rotWithShape="1">
          <a:blip r:embed="rId3">
            <a:alphaModFix/>
          </a:blip>
          <a:srcRect b="0" l="0" r="0" t="0"/>
          <a:stretch/>
        </p:blipFill>
        <p:spPr>
          <a:xfrm>
            <a:off x="287925" y="4198025"/>
            <a:ext cx="1436625" cy="718325"/>
          </a:xfrm>
          <a:prstGeom prst="rect">
            <a:avLst/>
          </a:prstGeom>
          <a:noFill/>
          <a:ln>
            <a:noFill/>
          </a:ln>
        </p:spPr>
      </p:pic>
      <p:sp>
        <p:nvSpPr>
          <p:cNvPr id="606" name="Google Shape;606;g1d06bd3f3c5_0_225"/>
          <p:cNvSpPr txBox="1"/>
          <p:nvPr/>
        </p:nvSpPr>
        <p:spPr>
          <a:xfrm>
            <a:off x="4719850" y="437350"/>
            <a:ext cx="4134000" cy="4340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provider "aws" {</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   region     = "us-east-1"</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resource "aws_instance" "app_server1"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ami           = "ami-052efd3df9dad4825"</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instance_type = "t2.micro"</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tags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Name = "web-server-0"</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resource "aws_instance" "app_server2"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ami           = "ami-052efd3df9dad4825"</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instance_type = "t2.micro"</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tags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Name = "web-server-1"</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resource "aws_instance" "app_server3"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ami           = "ami-052efd3df9dad4825"</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instance_type = "t2.micro"</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tags =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Name = "web-server-2"</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a:t>
            </a:r>
            <a:endParaRPr sz="1000">
              <a:latin typeface="Courier New"/>
              <a:ea typeface="Courier New"/>
              <a:cs typeface="Courier New"/>
              <a:sym typeface="Courier New"/>
            </a:endParaRPr>
          </a:p>
        </p:txBody>
      </p:sp>
      <p:sp>
        <p:nvSpPr>
          <p:cNvPr id="607" name="Google Shape;607;g1d06bd3f3c5_0_225"/>
          <p:cNvSpPr txBox="1"/>
          <p:nvPr/>
        </p:nvSpPr>
        <p:spPr>
          <a:xfrm>
            <a:off x="287925" y="1418050"/>
            <a:ext cx="4134000" cy="25551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provider "aws"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region     = "us-east-1"</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resource "aws_instance" "app_server"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ami           = "ami-052efd3df9dad4825"</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instance_type = "t2.micro"</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count         = 3</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tags =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Name = "web-server-${count.index}"</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1d06bd3f3c5_0_23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13" name="Google Shape;613;g1d06bd3f3c5_0_23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Loops With Count and for each</a:t>
            </a:r>
            <a:endParaRPr b="1" i="0" sz="1800" u="none" cap="none" strike="noStrike">
              <a:solidFill>
                <a:srgbClr val="0B5394"/>
              </a:solidFill>
              <a:latin typeface="Arial"/>
              <a:ea typeface="Arial"/>
              <a:cs typeface="Arial"/>
              <a:sym typeface="Arial"/>
            </a:endParaRPr>
          </a:p>
        </p:txBody>
      </p:sp>
      <p:cxnSp>
        <p:nvCxnSpPr>
          <p:cNvPr id="614" name="Google Shape;614;g1d06bd3f3c5_0_23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15" name="Google Shape;615;g1d06bd3f3c5_0_235"/>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616" name="Google Shape;616;g1d06bd3f3c5_0_235"/>
          <p:cNvSpPr txBox="1"/>
          <p:nvPr/>
        </p:nvSpPr>
        <p:spPr>
          <a:xfrm>
            <a:off x="4572000" y="927150"/>
            <a:ext cx="4134000" cy="3909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provider "aws"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region     = "us-east-1"</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variable "user_names"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description = "IAM usernames"</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type        = list(string)</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default     = ["user1", "user2", "user3"]</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resource "aws_iam_user" "user1"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name = "user1"</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resource "aws_iam_user" "user2"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name = "user2"</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resource "aws_iam_user" "user3"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name = "user3"</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p:txBody>
      </p:sp>
      <p:sp>
        <p:nvSpPr>
          <p:cNvPr id="617" name="Google Shape;617;g1d06bd3f3c5_0_235"/>
          <p:cNvSpPr txBox="1"/>
          <p:nvPr/>
        </p:nvSpPr>
        <p:spPr>
          <a:xfrm>
            <a:off x="223600" y="927150"/>
            <a:ext cx="4134000" cy="3909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provider "aws"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region     = "us-east-1"</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variable "user_names"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description = "IAM usernames"</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type        = list(string)</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default     = ["user1", "user2", "user3"]</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resource "aws_iam_user" "example1"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count = length(var.user_names)</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name  = var.user_names[count.index]</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resource "aws_iam_user" "example2" {</a:t>
            </a:r>
            <a:endParaRPr sz="11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for_each = var.user_names</a:t>
            </a:r>
            <a:endParaRPr sz="11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  name     = each.value</a:t>
            </a:r>
            <a:endParaRPr sz="11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a:t>
            </a:r>
            <a:endParaRPr sz="1100">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1d06bd3f3c5_0_24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23" name="Google Shape;623;g1d06bd3f3c5_0_24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Loops with count Vs Loops with for_each</a:t>
            </a:r>
            <a:endParaRPr b="1" i="0" sz="1800" u="none" cap="none" strike="noStrike">
              <a:solidFill>
                <a:srgbClr val="0B5394"/>
              </a:solidFill>
              <a:latin typeface="Arial"/>
              <a:ea typeface="Arial"/>
              <a:cs typeface="Arial"/>
              <a:sym typeface="Arial"/>
            </a:endParaRPr>
          </a:p>
        </p:txBody>
      </p:sp>
      <p:cxnSp>
        <p:nvCxnSpPr>
          <p:cNvPr id="624" name="Google Shape;624;g1d06bd3f3c5_0_24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25" name="Google Shape;625;g1d06bd3f3c5_0_245"/>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626" name="Google Shape;626;g1d06bd3f3c5_0_245"/>
          <p:cNvPicPr preferRelativeResize="0"/>
          <p:nvPr/>
        </p:nvPicPr>
        <p:blipFill rotWithShape="1">
          <a:blip r:embed="rId4">
            <a:alphaModFix/>
          </a:blip>
          <a:srcRect b="0" l="1603" r="0" t="29313"/>
          <a:stretch/>
        </p:blipFill>
        <p:spPr>
          <a:xfrm>
            <a:off x="5004300" y="1420825"/>
            <a:ext cx="3385024" cy="664475"/>
          </a:xfrm>
          <a:prstGeom prst="rect">
            <a:avLst/>
          </a:prstGeom>
          <a:noFill/>
          <a:ln>
            <a:noFill/>
          </a:ln>
        </p:spPr>
      </p:pic>
      <p:pic>
        <p:nvPicPr>
          <p:cNvPr id="627" name="Google Shape;627;g1d06bd3f3c5_0_245"/>
          <p:cNvPicPr preferRelativeResize="0"/>
          <p:nvPr/>
        </p:nvPicPr>
        <p:blipFill rotWithShape="1">
          <a:blip r:embed="rId5">
            <a:alphaModFix/>
          </a:blip>
          <a:srcRect b="33963" l="13530" r="21479" t="21040"/>
          <a:stretch/>
        </p:blipFill>
        <p:spPr>
          <a:xfrm>
            <a:off x="439600" y="1142725"/>
            <a:ext cx="3949225" cy="1538650"/>
          </a:xfrm>
          <a:prstGeom prst="rect">
            <a:avLst/>
          </a:prstGeom>
          <a:noFill/>
          <a:ln>
            <a:noFill/>
          </a:ln>
        </p:spPr>
      </p:pic>
      <p:pic>
        <p:nvPicPr>
          <p:cNvPr id="628" name="Google Shape;628;g1d06bd3f3c5_0_245"/>
          <p:cNvPicPr preferRelativeResize="0"/>
          <p:nvPr/>
        </p:nvPicPr>
        <p:blipFill>
          <a:blip r:embed="rId6">
            <a:alphaModFix/>
          </a:blip>
          <a:stretch>
            <a:fillRect/>
          </a:stretch>
        </p:blipFill>
        <p:spPr>
          <a:xfrm>
            <a:off x="3209175" y="3141900"/>
            <a:ext cx="2799225" cy="15033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1d06bd3f3c5_0_26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34" name="Google Shape;634;g1d06bd3f3c5_0_26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Loops With Count and for each</a:t>
            </a:r>
            <a:endParaRPr b="1" i="0" sz="1800" u="none" cap="none" strike="noStrike">
              <a:solidFill>
                <a:srgbClr val="0B5394"/>
              </a:solidFill>
              <a:latin typeface="Arial"/>
              <a:ea typeface="Arial"/>
              <a:cs typeface="Arial"/>
              <a:sym typeface="Arial"/>
            </a:endParaRPr>
          </a:p>
        </p:txBody>
      </p:sp>
      <p:cxnSp>
        <p:nvCxnSpPr>
          <p:cNvPr id="635" name="Google Shape;635;g1d06bd3f3c5_0_26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sp>
        <p:nvSpPr>
          <p:cNvPr id="636" name="Google Shape;636;g1d06bd3f3c5_0_265"/>
          <p:cNvSpPr txBox="1"/>
          <p:nvPr/>
        </p:nvSpPr>
        <p:spPr>
          <a:xfrm>
            <a:off x="4491425" y="1353775"/>
            <a:ext cx="4134000" cy="3570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variable "aws-secret-string"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type = set(string)</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default =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"jenkins",</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"splunk_key",</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"aws-key",</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"elk-key"</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resource "aws_secretsmanager_secret" "example"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for_each = var.aws-secret-string</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name     = each.value</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tags =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"Terraform" = "true"</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"Project"   = "MAM"</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p:txBody>
      </p:sp>
      <p:sp>
        <p:nvSpPr>
          <p:cNvPr id="637" name="Google Shape;637;g1d06bd3f3c5_0_265"/>
          <p:cNvSpPr txBox="1"/>
          <p:nvPr/>
        </p:nvSpPr>
        <p:spPr>
          <a:xfrm>
            <a:off x="223600" y="676375"/>
            <a:ext cx="4134000" cy="4248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provider "aws"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region = "us-east-1"</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variable "aws-secret-string"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type = list(string)</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default =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"jenkins",</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"splunk_key",</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"argocd",</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"aws-key",</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"elk-key"</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resource "aws_secretsmanager_secret" "example"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count = length(var.aws-secret-string)</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name  = var.aws-secret-string[count.index]</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tags =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"Terraform" = "true"</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"Project"   = "MAM"</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a:t>
            </a:r>
            <a:endParaRPr sz="1100">
              <a:latin typeface="Courier New"/>
              <a:ea typeface="Courier New"/>
              <a:cs typeface="Courier New"/>
              <a:sym typeface="Courier New"/>
            </a:endParaRPr>
          </a:p>
        </p:txBody>
      </p:sp>
      <p:pic>
        <p:nvPicPr>
          <p:cNvPr descr="Logo&#10;&#10;Description automatically generated" id="638" name="Google Shape;638;g1d06bd3f3c5_0_265"/>
          <p:cNvPicPr preferRelativeResize="0"/>
          <p:nvPr/>
        </p:nvPicPr>
        <p:blipFill rotWithShape="1">
          <a:blip r:embed="rId3">
            <a:alphaModFix/>
          </a:blip>
          <a:srcRect b="0" l="0" r="0" t="0"/>
          <a:stretch/>
        </p:blipFill>
        <p:spPr>
          <a:xfrm>
            <a:off x="7526150" y="172175"/>
            <a:ext cx="1436625" cy="7183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2" name="Shape 642"/>
        <p:cNvGrpSpPr/>
        <p:nvPr/>
      </p:nvGrpSpPr>
      <p:grpSpPr>
        <a:xfrm>
          <a:off x="0" y="0"/>
          <a:ext cx="0" cy="0"/>
          <a:chOff x="0" y="0"/>
          <a:chExt cx="0" cy="0"/>
        </a:xfrm>
      </p:grpSpPr>
      <p:sp>
        <p:nvSpPr>
          <p:cNvPr id="643" name="Google Shape;643;g1c9031fab84_0_48"/>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44" name="Google Shape;644;g1c9031fab84_0_48"/>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45" name="Google Shape;645;g1c9031fab84_0_48"/>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646" name="Google Shape;646;g1c9031fab84_0_48"/>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 Terraform Providers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647" name="Google Shape;647;g1c9031fab84_0_48"/>
          <p:cNvPicPr preferRelativeResize="0"/>
          <p:nvPr/>
        </p:nvPicPr>
        <p:blipFill rotWithShape="1">
          <a:blip r:embed="rId3">
            <a:alphaModFix/>
          </a:blip>
          <a:srcRect b="0" l="0" r="0" t="0"/>
          <a:stretch/>
        </p:blipFill>
        <p:spPr>
          <a:xfrm>
            <a:off x="7414200" y="4188000"/>
            <a:ext cx="1619100" cy="80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g1c5bba16794_0_47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53" name="Google Shape;653;g1c5bba16794_0_47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Providers</a:t>
            </a:r>
            <a:endParaRPr b="1" i="0" sz="1800" u="none" cap="none" strike="noStrike">
              <a:solidFill>
                <a:srgbClr val="0B5394"/>
              </a:solidFill>
              <a:latin typeface="Arial"/>
              <a:ea typeface="Arial"/>
              <a:cs typeface="Arial"/>
              <a:sym typeface="Arial"/>
            </a:endParaRPr>
          </a:p>
        </p:txBody>
      </p:sp>
      <p:cxnSp>
        <p:nvCxnSpPr>
          <p:cNvPr id="654" name="Google Shape;654;g1c5bba16794_0_47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55" name="Google Shape;655;g1c5bba16794_0_474"/>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656" name="Google Shape;656;g1c5bba16794_0_474"/>
          <p:cNvSpPr txBox="1"/>
          <p:nvPr/>
        </p:nvSpPr>
        <p:spPr>
          <a:xfrm>
            <a:off x="169375" y="853875"/>
            <a:ext cx="4994700" cy="3694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20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Terraform relies on plugins called "providers" to interact with cloud providers, SaaS providers, and other APIs. Terraform configurations must declare which providers they require so that Terraform can install and use them.</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20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Providers are </a:t>
            </a:r>
            <a:r>
              <a:rPr b="1" i="0" lang="en" sz="1200" u="none" cap="none" strike="noStrike">
                <a:solidFill>
                  <a:srgbClr val="000000"/>
                </a:solidFill>
                <a:latin typeface="Times New Roman"/>
                <a:ea typeface="Times New Roman"/>
                <a:cs typeface="Times New Roman"/>
                <a:sym typeface="Times New Roman"/>
              </a:rPr>
              <a:t>HEART</a:t>
            </a:r>
            <a:r>
              <a:rPr b="0" i="0" lang="en" sz="1200" u="none" cap="none" strike="noStrike">
                <a:solidFill>
                  <a:srgbClr val="000000"/>
                </a:solidFill>
                <a:latin typeface="Times New Roman"/>
                <a:ea typeface="Times New Roman"/>
                <a:cs typeface="Times New Roman"/>
                <a:sym typeface="Times New Roman"/>
              </a:rPr>
              <a:t> of Terraform</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20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Without Providers, Terraform cannot manage any infrastructure.</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20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Providers are distributed separately from Terraform and each provider has its own release cycles and Version Numbers</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20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Terraform Registry is publicly available which contains many Terraform Providers for most major Infra Platforms</a:t>
            </a:r>
            <a:endParaRPr b="0" i="0" sz="1200" u="none" cap="none" strike="noStrike">
              <a:solidFill>
                <a:srgbClr val="000000"/>
              </a:solidFill>
              <a:latin typeface="Times New Roman"/>
              <a:ea typeface="Times New Roman"/>
              <a:cs typeface="Times New Roman"/>
              <a:sym typeface="Times New Roman"/>
            </a:endParaRPr>
          </a:p>
        </p:txBody>
      </p:sp>
      <p:sp>
        <p:nvSpPr>
          <p:cNvPr id="657" name="Google Shape;657;g1c5bba16794_0_474"/>
          <p:cNvSpPr txBox="1"/>
          <p:nvPr/>
        </p:nvSpPr>
        <p:spPr>
          <a:xfrm>
            <a:off x="5387450" y="3916925"/>
            <a:ext cx="30156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4"/>
              </a:rPr>
              <a:t>https://registry.terraform.io/browse/providers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8" name="Google Shape;658;g1c5bba16794_0_474"/>
          <p:cNvPicPr preferRelativeResize="0"/>
          <p:nvPr/>
        </p:nvPicPr>
        <p:blipFill rotWithShape="1">
          <a:blip r:embed="rId5">
            <a:alphaModFix/>
          </a:blip>
          <a:srcRect b="0" l="0" r="0" t="0"/>
          <a:stretch/>
        </p:blipFill>
        <p:spPr>
          <a:xfrm>
            <a:off x="5306687" y="1969748"/>
            <a:ext cx="3340739" cy="8313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g1c5bba16794_0_48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64" name="Google Shape;664;g1c5bba16794_0_48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Providers</a:t>
            </a:r>
            <a:endParaRPr b="1" i="0" sz="1800" u="none" cap="none" strike="noStrike">
              <a:solidFill>
                <a:srgbClr val="0B5394"/>
              </a:solidFill>
              <a:latin typeface="Arial"/>
              <a:ea typeface="Arial"/>
              <a:cs typeface="Arial"/>
              <a:sym typeface="Arial"/>
            </a:endParaRPr>
          </a:p>
        </p:txBody>
      </p:sp>
      <p:cxnSp>
        <p:nvCxnSpPr>
          <p:cNvPr id="665" name="Google Shape;665;g1c5bba16794_0_48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66" name="Google Shape;666;g1c5bba16794_0_489"/>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667" name="Google Shape;667;g1c5bba16794_0_489"/>
          <p:cNvSpPr txBox="1"/>
          <p:nvPr/>
        </p:nvSpPr>
        <p:spPr>
          <a:xfrm>
            <a:off x="169375" y="853875"/>
            <a:ext cx="46014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rgbClr val="172B4D"/>
                </a:solidFill>
                <a:highlight>
                  <a:srgbClr val="FFFFFF"/>
                </a:highlight>
                <a:latin typeface="Times New Roman"/>
                <a:ea typeface="Times New Roman"/>
                <a:cs typeface="Times New Roman"/>
                <a:sym typeface="Times New Roman"/>
              </a:rPr>
              <a:t>Terraform Registry:</a:t>
            </a:r>
            <a:r>
              <a:rPr b="0" i="0" lang="en" sz="1200" u="none" cap="none" strike="noStrike">
                <a:solidFill>
                  <a:srgbClr val="172B4D"/>
                </a:solidFill>
                <a:highlight>
                  <a:srgbClr val="FFFFFF"/>
                </a:highlight>
                <a:latin typeface="Times New Roman"/>
                <a:ea typeface="Times New Roman"/>
                <a:cs typeface="Times New Roman"/>
                <a:sym typeface="Times New Roman"/>
              </a:rPr>
              <a:t> It is a repository where we can find all Terraform providers</a:t>
            </a:r>
            <a:endParaRPr b="0" i="0" sz="1200" u="none" cap="none" strike="noStrike">
              <a:solidFill>
                <a:srgbClr val="172B4D"/>
              </a:solidFill>
              <a:highlight>
                <a:srgbClr val="FFFFFF"/>
              </a:highlight>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200" u="sng" cap="none" strike="noStrike">
                <a:solidFill>
                  <a:schemeClr val="hlink"/>
                </a:solidFill>
                <a:highlight>
                  <a:srgbClr val="FFFFFF"/>
                </a:highlight>
                <a:latin typeface="Roboto"/>
                <a:ea typeface="Roboto"/>
                <a:cs typeface="Roboto"/>
                <a:sym typeface="Roboto"/>
                <a:hlinkClick r:id="rId4"/>
              </a:rPr>
              <a:t>https://registry.terraform.io/</a:t>
            </a:r>
            <a:endParaRPr b="0" i="0" sz="1200" u="none" cap="none" strike="noStrike">
              <a:solidFill>
                <a:srgbClr val="172B4D"/>
              </a:solidFill>
              <a:highlight>
                <a:srgbClr val="FFFFFF"/>
              </a:highlight>
              <a:latin typeface="Roboto"/>
              <a:ea typeface="Roboto"/>
              <a:cs typeface="Roboto"/>
              <a:sym typeface="Roboto"/>
            </a:endParaRPr>
          </a:p>
          <a:p>
            <a:pPr indent="0" lvl="0" marL="0" marR="0" rtl="0" algn="l">
              <a:lnSpc>
                <a:spcPct val="150000"/>
              </a:lnSpc>
              <a:spcBef>
                <a:spcPts val="0"/>
              </a:spcBef>
              <a:spcAft>
                <a:spcPts val="0"/>
              </a:spcAft>
              <a:buClr>
                <a:srgbClr val="000000"/>
              </a:buClr>
              <a:buSzPts val="1200"/>
              <a:buFont typeface="Arial"/>
              <a:buNone/>
            </a:pPr>
            <a:r>
              <a:rPr b="0" i="0" lang="en" sz="1200" u="sng" cap="none" strike="noStrike">
                <a:solidFill>
                  <a:schemeClr val="hlink"/>
                </a:solidFill>
                <a:highlight>
                  <a:srgbClr val="FFFFFF"/>
                </a:highlight>
                <a:latin typeface="Roboto"/>
                <a:ea typeface="Roboto"/>
                <a:cs typeface="Roboto"/>
                <a:sym typeface="Roboto"/>
                <a:hlinkClick r:id="rId5"/>
              </a:rPr>
              <a:t>https://registry.terraform.io/providers/hashicorp/aws/latest</a:t>
            </a:r>
            <a:endParaRPr b="0" i="0" sz="1200" u="none" cap="none" strike="noStrike">
              <a:solidFill>
                <a:srgbClr val="172B4D"/>
              </a:solidFill>
              <a:highlight>
                <a:srgbClr val="FFFFFF"/>
              </a:highlight>
              <a:latin typeface="Roboto"/>
              <a:ea typeface="Roboto"/>
              <a:cs typeface="Roboto"/>
              <a:sym typeface="Roboto"/>
            </a:endParaRPr>
          </a:p>
        </p:txBody>
      </p:sp>
      <p:sp>
        <p:nvSpPr>
          <p:cNvPr id="668" name="Google Shape;668;g1c5bba16794_0_489"/>
          <p:cNvSpPr txBox="1"/>
          <p:nvPr/>
        </p:nvSpPr>
        <p:spPr>
          <a:xfrm>
            <a:off x="169375" y="2270200"/>
            <a:ext cx="39237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rgbClr val="172B4D"/>
                </a:solidFill>
                <a:highlight>
                  <a:srgbClr val="FFFFFF"/>
                </a:highlight>
                <a:latin typeface="Times New Roman"/>
                <a:ea typeface="Times New Roman"/>
                <a:cs typeface="Times New Roman"/>
                <a:sym typeface="Times New Roman"/>
              </a:rPr>
              <a:t>Official providers</a:t>
            </a:r>
            <a:r>
              <a:rPr b="0" i="0" lang="en" sz="1200" u="none" cap="none" strike="noStrike">
                <a:solidFill>
                  <a:srgbClr val="172B4D"/>
                </a:solidFill>
                <a:highlight>
                  <a:srgbClr val="FFFFFF"/>
                </a:highlight>
                <a:latin typeface="Times New Roman"/>
                <a:ea typeface="Times New Roman"/>
                <a:cs typeface="Times New Roman"/>
                <a:sym typeface="Times New Roman"/>
              </a:rPr>
              <a:t> are owned and maintained by HashiCorp</a:t>
            </a:r>
            <a:endParaRPr b="0" i="0" sz="1200" u="none" cap="none" strike="noStrike">
              <a:solidFill>
                <a:srgbClr val="172B4D"/>
              </a:solidFill>
              <a:highlight>
                <a:srgbClr val="FFFFFF"/>
              </a:highlight>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200" u="sng" cap="none" strike="noStrike">
                <a:solidFill>
                  <a:schemeClr val="hlink"/>
                </a:solidFill>
                <a:highlight>
                  <a:srgbClr val="FFFFFF"/>
                </a:highlight>
                <a:latin typeface="Roboto"/>
                <a:ea typeface="Roboto"/>
                <a:cs typeface="Roboto"/>
                <a:sym typeface="Roboto"/>
                <a:hlinkClick r:id="rId6"/>
              </a:rPr>
              <a:t>https://registry.terraform.io/browse/providers?tier=official</a:t>
            </a:r>
            <a:endParaRPr b="0" i="0" sz="1200" u="none" cap="none" strike="noStrike">
              <a:solidFill>
                <a:srgbClr val="172B4D"/>
              </a:solidFill>
              <a:highlight>
                <a:srgbClr val="FFFFFF"/>
              </a:highlight>
              <a:latin typeface="Roboto"/>
              <a:ea typeface="Roboto"/>
              <a:cs typeface="Roboto"/>
              <a:sym typeface="Roboto"/>
            </a:endParaRPr>
          </a:p>
        </p:txBody>
      </p:sp>
      <p:sp>
        <p:nvSpPr>
          <p:cNvPr id="669" name="Google Shape;669;g1c5bba16794_0_489"/>
          <p:cNvSpPr txBox="1"/>
          <p:nvPr/>
        </p:nvSpPr>
        <p:spPr>
          <a:xfrm>
            <a:off x="169375" y="3349275"/>
            <a:ext cx="38019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rgbClr val="172B4D"/>
                </a:solidFill>
                <a:highlight>
                  <a:srgbClr val="FFFFFF"/>
                </a:highlight>
                <a:latin typeface="Times New Roman"/>
                <a:ea typeface="Times New Roman"/>
                <a:cs typeface="Times New Roman"/>
                <a:sym typeface="Times New Roman"/>
              </a:rPr>
              <a:t>Community providers</a:t>
            </a:r>
            <a:r>
              <a:rPr b="0" i="0" lang="en" sz="1200" u="none" cap="none" strike="noStrike">
                <a:solidFill>
                  <a:srgbClr val="172B4D"/>
                </a:solidFill>
                <a:highlight>
                  <a:srgbClr val="FFFFFF"/>
                </a:highlight>
                <a:latin typeface="Times New Roman"/>
                <a:ea typeface="Times New Roman"/>
                <a:cs typeface="Times New Roman"/>
                <a:sym typeface="Times New Roman"/>
              </a:rPr>
              <a:t> are published to the Terraform Registry by individual maintainers, groups of maintainers, or other members of the Terraform community.</a:t>
            </a:r>
            <a:endParaRPr b="0" i="0" sz="1200" u="none" cap="none" strike="noStrike">
              <a:solidFill>
                <a:srgbClr val="172B4D"/>
              </a:solidFill>
              <a:highlight>
                <a:srgbClr val="FFFFFF"/>
              </a:highlight>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200" u="sng" cap="none" strike="noStrike">
                <a:solidFill>
                  <a:schemeClr val="hlink"/>
                </a:solidFill>
                <a:highlight>
                  <a:srgbClr val="FFFFFF"/>
                </a:highlight>
                <a:latin typeface="Roboto"/>
                <a:ea typeface="Roboto"/>
                <a:cs typeface="Roboto"/>
                <a:sym typeface="Roboto"/>
                <a:hlinkClick r:id="rId7"/>
              </a:rPr>
              <a:t>https://registry.terraform.io/browse/providers?tier=community</a:t>
            </a:r>
            <a:endParaRPr b="0" i="0" sz="1200" u="none" cap="none" strike="noStrike">
              <a:solidFill>
                <a:srgbClr val="172B4D"/>
              </a:solidFill>
              <a:highlight>
                <a:srgbClr val="FFFFFF"/>
              </a:highlight>
              <a:latin typeface="Roboto"/>
              <a:ea typeface="Roboto"/>
              <a:cs typeface="Roboto"/>
              <a:sym typeface="Roboto"/>
            </a:endParaRPr>
          </a:p>
        </p:txBody>
      </p:sp>
      <p:sp>
        <p:nvSpPr>
          <p:cNvPr id="670" name="Google Shape;670;g1c5bba16794_0_489"/>
          <p:cNvSpPr txBox="1"/>
          <p:nvPr/>
        </p:nvSpPr>
        <p:spPr>
          <a:xfrm>
            <a:off x="5116400" y="961750"/>
            <a:ext cx="35961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rgbClr val="172B4D"/>
                </a:solidFill>
                <a:highlight>
                  <a:srgbClr val="FFFFFF"/>
                </a:highlight>
                <a:latin typeface="Times New Roman"/>
                <a:ea typeface="Times New Roman"/>
                <a:cs typeface="Times New Roman"/>
                <a:sym typeface="Times New Roman"/>
              </a:rPr>
              <a:t>Official providers are owned and maintained by HashiCorp</a:t>
            </a:r>
            <a:endParaRPr b="0" i="0" sz="1200" u="none" cap="none" strike="noStrike">
              <a:solidFill>
                <a:srgbClr val="172B4D"/>
              </a:solidFill>
              <a:highlight>
                <a:srgbClr val="FFFFFF"/>
              </a:highlight>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200" u="sng" cap="none" strike="noStrike">
                <a:solidFill>
                  <a:schemeClr val="hlink"/>
                </a:solidFill>
                <a:highlight>
                  <a:srgbClr val="FFFFFF"/>
                </a:highlight>
                <a:latin typeface="Roboto"/>
                <a:ea typeface="Roboto"/>
                <a:cs typeface="Roboto"/>
                <a:sym typeface="Roboto"/>
                <a:hlinkClick r:id="rId8"/>
              </a:rPr>
              <a:t>https://registry.terraform.io/browse/providers?tier=official</a:t>
            </a:r>
            <a:endParaRPr b="0" i="0" sz="1200" u="none" cap="none" strike="noStrike">
              <a:solidFill>
                <a:srgbClr val="172B4D"/>
              </a:solidFill>
              <a:highlight>
                <a:srgbClr val="FFFFFF"/>
              </a:highlight>
              <a:latin typeface="Roboto"/>
              <a:ea typeface="Roboto"/>
              <a:cs typeface="Roboto"/>
              <a:sym typeface="Roboto"/>
            </a:endParaRPr>
          </a:p>
        </p:txBody>
      </p:sp>
      <p:sp>
        <p:nvSpPr>
          <p:cNvPr id="671" name="Google Shape;671;g1c5bba16794_0_489"/>
          <p:cNvSpPr txBox="1"/>
          <p:nvPr/>
        </p:nvSpPr>
        <p:spPr>
          <a:xfrm>
            <a:off x="5116400" y="2486500"/>
            <a:ext cx="3596100" cy="1754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en" sz="1200" u="none" cap="none" strike="noStrike">
                <a:solidFill>
                  <a:srgbClr val="172B4D"/>
                </a:solidFill>
                <a:highlight>
                  <a:srgbClr val="FFFFFF"/>
                </a:highlight>
                <a:latin typeface="Times New Roman"/>
                <a:ea typeface="Times New Roman"/>
                <a:cs typeface="Times New Roman"/>
                <a:sym typeface="Times New Roman"/>
              </a:rPr>
              <a:t>Verified providers</a:t>
            </a:r>
            <a:r>
              <a:rPr b="0" i="0" lang="en" sz="1200" u="none" cap="none" strike="noStrike">
                <a:solidFill>
                  <a:srgbClr val="172B4D"/>
                </a:solidFill>
                <a:highlight>
                  <a:srgbClr val="FFFFFF"/>
                </a:highlight>
                <a:latin typeface="Times New Roman"/>
                <a:ea typeface="Times New Roman"/>
                <a:cs typeface="Times New Roman"/>
                <a:sym typeface="Times New Roman"/>
              </a:rPr>
              <a:t> are owned and maintained by third-party technology partners (Third-party organizations)</a:t>
            </a:r>
            <a:endParaRPr b="0" i="0" sz="1200" u="none" cap="none" strike="noStrike">
              <a:solidFill>
                <a:srgbClr val="172B4D"/>
              </a:solidFill>
              <a:highlight>
                <a:srgbClr val="FFFFFF"/>
              </a:highlight>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200" u="sng" cap="none" strike="noStrike">
                <a:solidFill>
                  <a:schemeClr val="hlink"/>
                </a:solidFill>
                <a:highlight>
                  <a:srgbClr val="FFFFFF"/>
                </a:highlight>
                <a:latin typeface="Roboto"/>
                <a:ea typeface="Roboto"/>
                <a:cs typeface="Roboto"/>
                <a:sym typeface="Roboto"/>
                <a:hlinkClick r:id="rId9"/>
              </a:rPr>
              <a:t>https://registry.terraform.io/providers/zededa/zedcloud/1.0.1</a:t>
            </a:r>
            <a:endParaRPr b="0" i="0" sz="1200" u="none" cap="none" strike="noStrike">
              <a:solidFill>
                <a:srgbClr val="172B4D"/>
              </a:solidFill>
              <a:highlight>
                <a:srgbClr val="FFFFFF"/>
              </a:highlight>
              <a:latin typeface="Roboto"/>
              <a:ea typeface="Roboto"/>
              <a:cs typeface="Roboto"/>
              <a:sym typeface="Roboto"/>
            </a:endParaRPr>
          </a:p>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172B4D"/>
              </a:solidFill>
              <a:highlight>
                <a:srgbClr val="FFFFFF"/>
              </a:highlight>
              <a:latin typeface="Roboto"/>
              <a:ea typeface="Roboto"/>
              <a:cs typeface="Roboto"/>
              <a:sym typeface="Roboto"/>
            </a:endParaRPr>
          </a:p>
        </p:txBody>
      </p:sp>
      <p:pic>
        <p:nvPicPr>
          <p:cNvPr id="672" name="Google Shape;672;g1c5bba16794_0_489"/>
          <p:cNvPicPr preferRelativeResize="0"/>
          <p:nvPr/>
        </p:nvPicPr>
        <p:blipFill rotWithShape="1">
          <a:blip r:embed="rId10">
            <a:alphaModFix/>
          </a:blip>
          <a:srcRect b="0" l="0" r="0" t="0"/>
          <a:stretch/>
        </p:blipFill>
        <p:spPr>
          <a:xfrm>
            <a:off x="5279587" y="4029873"/>
            <a:ext cx="3340739" cy="8313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g1c5bba16794_0_53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78" name="Google Shape;678;g1c5bba16794_0_53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en" sz="1800">
                <a:solidFill>
                  <a:srgbClr val="0B5394"/>
                </a:solidFill>
                <a:latin typeface="Roboto"/>
                <a:ea typeface="Roboto"/>
                <a:cs typeface="Roboto"/>
                <a:sym typeface="Roboto"/>
              </a:rPr>
              <a:t>Terraform Providers</a:t>
            </a:r>
            <a:endParaRPr b="1" i="0" sz="1800" u="none" cap="none" strike="noStrike">
              <a:solidFill>
                <a:srgbClr val="0B5394"/>
              </a:solidFill>
              <a:latin typeface="Arial"/>
              <a:ea typeface="Arial"/>
              <a:cs typeface="Arial"/>
              <a:sym typeface="Arial"/>
            </a:endParaRPr>
          </a:p>
        </p:txBody>
      </p:sp>
      <p:cxnSp>
        <p:nvCxnSpPr>
          <p:cNvPr id="679" name="Google Shape;679;g1c5bba16794_0_53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80" name="Google Shape;680;g1c5bba16794_0_535"/>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681" name="Google Shape;681;g1c5bba16794_0_535"/>
          <p:cNvSpPr txBox="1"/>
          <p:nvPr/>
        </p:nvSpPr>
        <p:spPr>
          <a:xfrm>
            <a:off x="2993575" y="2032000"/>
            <a:ext cx="5225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2" name="Google Shape;682;g1c5bba16794_0_535"/>
          <p:cNvPicPr preferRelativeResize="0"/>
          <p:nvPr/>
        </p:nvPicPr>
        <p:blipFill rotWithShape="1">
          <a:blip r:embed="rId4">
            <a:alphaModFix/>
          </a:blip>
          <a:srcRect b="0" l="0" r="0" t="0"/>
          <a:stretch/>
        </p:blipFill>
        <p:spPr>
          <a:xfrm>
            <a:off x="223600" y="1000233"/>
            <a:ext cx="7779676" cy="38772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03" name="Google Shape;103;p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04" name="Google Shape;104;p7"/>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05" name="Google Shape;105;p7"/>
          <p:cNvPicPr preferRelativeResize="0"/>
          <p:nvPr/>
        </p:nvPicPr>
        <p:blipFill rotWithShape="1">
          <a:blip r:embed="rId4">
            <a:alphaModFix/>
          </a:blip>
          <a:srcRect b="0" l="0" r="0" t="11174"/>
          <a:stretch/>
        </p:blipFill>
        <p:spPr>
          <a:xfrm>
            <a:off x="1023300" y="1511225"/>
            <a:ext cx="6868200" cy="3204350"/>
          </a:xfrm>
          <a:prstGeom prst="rect">
            <a:avLst/>
          </a:prstGeom>
          <a:noFill/>
          <a:ln>
            <a:noFill/>
          </a:ln>
        </p:spPr>
      </p:pic>
      <p:sp>
        <p:nvSpPr>
          <p:cNvPr id="106" name="Google Shape;106;p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Traditional Way of Managing Infrastructure</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g1c9031fab84_0_5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688" name="Google Shape;688;g1c9031fab84_0_5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Providers Vers</a:t>
            </a:r>
            <a:r>
              <a:rPr b="1" lang="en" sz="1800">
                <a:solidFill>
                  <a:srgbClr val="0B5394"/>
                </a:solidFill>
                <a:latin typeface="Roboto"/>
                <a:ea typeface="Roboto"/>
                <a:cs typeface="Roboto"/>
                <a:sym typeface="Roboto"/>
              </a:rPr>
              <a:t>ion</a:t>
            </a:r>
            <a:endParaRPr b="1" i="0" sz="1800" u="none" cap="none" strike="noStrike">
              <a:solidFill>
                <a:srgbClr val="0B5394"/>
              </a:solidFill>
              <a:latin typeface="Arial"/>
              <a:ea typeface="Arial"/>
              <a:cs typeface="Arial"/>
              <a:sym typeface="Arial"/>
            </a:endParaRPr>
          </a:p>
        </p:txBody>
      </p:sp>
      <p:cxnSp>
        <p:nvCxnSpPr>
          <p:cNvPr id="689" name="Google Shape;689;g1c9031fab84_0_5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690" name="Google Shape;690;g1c9031fab84_0_56"/>
          <p:cNvPicPr preferRelativeResize="0"/>
          <p:nvPr/>
        </p:nvPicPr>
        <p:blipFill rotWithShape="1">
          <a:blip r:embed="rId3">
            <a:alphaModFix/>
          </a:blip>
          <a:srcRect b="0" l="0" r="0" t="0"/>
          <a:stretch/>
        </p:blipFill>
        <p:spPr>
          <a:xfrm>
            <a:off x="331900" y="4262550"/>
            <a:ext cx="1436625" cy="718325"/>
          </a:xfrm>
          <a:prstGeom prst="rect">
            <a:avLst/>
          </a:prstGeom>
          <a:noFill/>
          <a:ln>
            <a:noFill/>
          </a:ln>
        </p:spPr>
      </p:pic>
      <p:sp>
        <p:nvSpPr>
          <p:cNvPr id="691" name="Google Shape;691;g1c9031fab84_0_56"/>
          <p:cNvSpPr txBox="1"/>
          <p:nvPr/>
        </p:nvSpPr>
        <p:spPr>
          <a:xfrm>
            <a:off x="277700" y="1428913"/>
            <a:ext cx="4994700" cy="2586000"/>
          </a:xfrm>
          <a:prstGeom prst="rect">
            <a:avLst/>
          </a:prstGeom>
          <a:noFill/>
          <a:ln>
            <a:noFill/>
          </a:ln>
        </p:spPr>
        <p:txBody>
          <a:bodyPr anchorCtr="0" anchor="t" bIns="91425" lIns="91425" spcFirstLastPara="1" rIns="91425" wrap="square" tIns="91425">
            <a:spAutoFit/>
          </a:bodyPr>
          <a:lstStyle/>
          <a:p>
            <a:pPr indent="-285750" lvl="0" marL="457200" marR="0" rtl="0" algn="l">
              <a:lnSpc>
                <a:spcPct val="20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Terraform Provider Versioning</a:t>
            </a:r>
            <a:endParaRPr sz="1200">
              <a:latin typeface="Times New Roman"/>
              <a:ea typeface="Times New Roman"/>
              <a:cs typeface="Times New Roman"/>
              <a:sym typeface="Times New Roman"/>
            </a:endParaRPr>
          </a:p>
          <a:p>
            <a:pPr indent="-285750" lvl="0" marL="457200" marR="0" rtl="0" algn="l">
              <a:lnSpc>
                <a:spcPct val="20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The provide add as a middle or interface between terraform and the service provider</a:t>
            </a:r>
            <a:endParaRPr sz="1200">
              <a:latin typeface="Times New Roman"/>
              <a:ea typeface="Times New Roman"/>
              <a:cs typeface="Times New Roman"/>
              <a:sym typeface="Times New Roman"/>
            </a:endParaRPr>
          </a:p>
          <a:p>
            <a:pPr indent="-285750" lvl="0" marL="457200" marR="0" rtl="0" algn="l">
              <a:lnSpc>
                <a:spcPct val="20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The provider has multiple versioning. For instance, Windows have a lot of versions such as Windows 10, 7, XP, server, and so on.</a:t>
            </a:r>
            <a:endParaRPr sz="1200">
              <a:latin typeface="Times New Roman"/>
              <a:ea typeface="Times New Roman"/>
              <a:cs typeface="Times New Roman"/>
              <a:sym typeface="Times New Roman"/>
            </a:endParaRPr>
          </a:p>
          <a:p>
            <a:pPr indent="-285750" lvl="0" marL="457200" marR="0" rtl="0" algn="l">
              <a:lnSpc>
                <a:spcPct val="20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Provider plugins are released separately from Terraform itself.</a:t>
            </a:r>
            <a:endParaRPr sz="1200">
              <a:latin typeface="Times New Roman"/>
              <a:ea typeface="Times New Roman"/>
              <a:cs typeface="Times New Roman"/>
              <a:sym typeface="Times New Roman"/>
            </a:endParaRPr>
          </a:p>
          <a:p>
            <a:pPr indent="-285750" lvl="0" marL="457200" marR="0" rtl="0" algn="l">
              <a:lnSpc>
                <a:spcPct val="20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They have a different set of version numbers.</a:t>
            </a:r>
            <a:endParaRPr sz="1200">
              <a:latin typeface="Times New Roman"/>
              <a:ea typeface="Times New Roman"/>
              <a:cs typeface="Times New Roman"/>
              <a:sym typeface="Times New Roman"/>
            </a:endParaRPr>
          </a:p>
        </p:txBody>
      </p:sp>
      <p:sp>
        <p:nvSpPr>
          <p:cNvPr id="692" name="Google Shape;692;g1c9031fab84_0_56"/>
          <p:cNvSpPr txBox="1"/>
          <p:nvPr/>
        </p:nvSpPr>
        <p:spPr>
          <a:xfrm>
            <a:off x="5493575" y="124350"/>
            <a:ext cx="3478800" cy="4894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terraform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required_version = "&gt;= 1.0.0"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required_providers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aws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"hashicorp/aws"</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3.0"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google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"hashicorp/google"</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3.76.0"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null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"hashicorp/null"</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3.1.0"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azurerm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"hashicorp/azurerm"</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2.69.0"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helm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"hashicorp/helm"</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2.5"</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kubernetes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"hashicorp/kubernetes"</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2.11"</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http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"hashicorp/http"</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"2.1.0"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2.1"</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a:t>
            </a:r>
            <a:endParaRPr b="0" i="0" sz="900" u="none" cap="none" strike="noStrike">
              <a:solidFill>
                <a:srgbClr val="000000"/>
              </a:solidFill>
              <a:latin typeface="Arial"/>
              <a:ea typeface="Arial"/>
              <a:cs typeface="Arial"/>
              <a:sym typeface="Arial"/>
            </a:endParaRPr>
          </a:p>
        </p:txBody>
      </p:sp>
      <p:sp>
        <p:nvSpPr>
          <p:cNvPr id="693" name="Google Shape;693;g1c9031fab84_0_56"/>
          <p:cNvSpPr txBox="1"/>
          <p:nvPr/>
        </p:nvSpPr>
        <p:spPr>
          <a:xfrm>
            <a:off x="501475" y="765775"/>
            <a:ext cx="30699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500">
                <a:solidFill>
                  <a:srgbClr val="172B4D"/>
                </a:solidFill>
                <a:highlight>
                  <a:srgbClr val="FFFFFF"/>
                </a:highlight>
                <a:latin typeface="Times New Roman"/>
                <a:ea typeface="Times New Roman"/>
                <a:cs typeface="Times New Roman"/>
                <a:sym typeface="Times New Roman"/>
              </a:rPr>
              <a:t>Terraform Provider Versioning</a:t>
            </a:r>
            <a:endParaRPr>
              <a:latin typeface="Times New Roman"/>
              <a:ea typeface="Times New Roman"/>
              <a:cs typeface="Times New Roman"/>
              <a:sym typeface="Times New Roman"/>
            </a:endParaRPr>
          </a:p>
        </p:txBody>
      </p:sp>
      <p:sp>
        <p:nvSpPr>
          <p:cNvPr id="694" name="Google Shape;694;g1c9031fab84_0_56"/>
          <p:cNvSpPr txBox="1"/>
          <p:nvPr/>
        </p:nvSpPr>
        <p:spPr>
          <a:xfrm>
            <a:off x="1862400" y="4337000"/>
            <a:ext cx="35373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0" i="0" lang="en" sz="1000" u="none" cap="none" strike="noStrike">
                <a:solidFill>
                  <a:srgbClr val="172B4D"/>
                </a:solidFill>
                <a:highlight>
                  <a:srgbClr val="FFFFFF"/>
                </a:highlight>
                <a:latin typeface="Times New Roman"/>
                <a:ea typeface="Times New Roman"/>
                <a:cs typeface="Times New Roman"/>
                <a:sym typeface="Times New Roman"/>
              </a:rPr>
              <a:t>Official providers are owned and maintained by HashiCorp</a:t>
            </a:r>
            <a:endParaRPr b="0" i="0" sz="1000" u="none" cap="none" strike="noStrike">
              <a:solidFill>
                <a:srgbClr val="172B4D"/>
              </a:solidFill>
              <a:highlight>
                <a:srgbClr val="FFFFFF"/>
              </a:highlight>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000" u="sng" cap="none" strike="noStrike">
                <a:solidFill>
                  <a:schemeClr val="hlink"/>
                </a:solidFill>
                <a:highlight>
                  <a:srgbClr val="FFFFFF"/>
                </a:highlight>
                <a:latin typeface="Roboto"/>
                <a:ea typeface="Roboto"/>
                <a:cs typeface="Roboto"/>
                <a:sym typeface="Roboto"/>
                <a:hlinkClick r:id="rId4"/>
              </a:rPr>
              <a:t>https://registry.terraform.io/browse/providers?tier=official</a:t>
            </a:r>
            <a:endParaRPr b="0" i="0" sz="10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g1c9031fab84_0_7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00" name="Google Shape;700;g1c9031fab84_0_7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Providers Vers</a:t>
            </a:r>
            <a:r>
              <a:rPr b="1" lang="en" sz="1800">
                <a:solidFill>
                  <a:srgbClr val="0B5394"/>
                </a:solidFill>
                <a:latin typeface="Roboto"/>
                <a:ea typeface="Roboto"/>
                <a:cs typeface="Roboto"/>
                <a:sym typeface="Roboto"/>
              </a:rPr>
              <a:t>ion</a:t>
            </a:r>
            <a:endParaRPr b="1" i="0" sz="1800" u="none" cap="none" strike="noStrike">
              <a:solidFill>
                <a:srgbClr val="0B5394"/>
              </a:solidFill>
              <a:latin typeface="Arial"/>
              <a:ea typeface="Arial"/>
              <a:cs typeface="Arial"/>
              <a:sym typeface="Arial"/>
            </a:endParaRPr>
          </a:p>
        </p:txBody>
      </p:sp>
      <p:cxnSp>
        <p:nvCxnSpPr>
          <p:cNvPr id="701" name="Google Shape;701;g1c9031fab84_0_7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02" name="Google Shape;702;g1c9031fab84_0_79"/>
          <p:cNvPicPr preferRelativeResize="0"/>
          <p:nvPr/>
        </p:nvPicPr>
        <p:blipFill rotWithShape="1">
          <a:blip r:embed="rId3">
            <a:alphaModFix/>
          </a:blip>
          <a:srcRect b="0" l="0" r="0" t="0"/>
          <a:stretch/>
        </p:blipFill>
        <p:spPr>
          <a:xfrm>
            <a:off x="176025" y="4300825"/>
            <a:ext cx="1436625" cy="718325"/>
          </a:xfrm>
          <a:prstGeom prst="rect">
            <a:avLst/>
          </a:prstGeom>
          <a:noFill/>
          <a:ln>
            <a:noFill/>
          </a:ln>
        </p:spPr>
      </p:pic>
      <p:sp>
        <p:nvSpPr>
          <p:cNvPr id="703" name="Google Shape;703;g1c9031fab84_0_79"/>
          <p:cNvSpPr txBox="1"/>
          <p:nvPr/>
        </p:nvSpPr>
        <p:spPr>
          <a:xfrm>
            <a:off x="264150" y="1273063"/>
            <a:ext cx="4994700" cy="3063000"/>
          </a:xfrm>
          <a:prstGeom prst="rect">
            <a:avLst/>
          </a:prstGeom>
          <a:noFill/>
          <a:ln>
            <a:noFill/>
          </a:ln>
        </p:spPr>
        <p:txBody>
          <a:bodyPr anchorCtr="0" anchor="t" bIns="91425" lIns="91425" spcFirstLastPara="1" rIns="91425" wrap="square" tIns="91425">
            <a:spAutoFit/>
          </a:bodyPr>
          <a:lstStyle/>
          <a:p>
            <a:pPr indent="-285750" lvl="0" marL="457200" marR="0" rtl="0" algn="l">
              <a:lnSpc>
                <a:spcPct val="20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During terraform init, if the version argument is not specified, the most recent provider will be downloaded during initialization.</a:t>
            </a:r>
            <a:endParaRPr sz="1100">
              <a:latin typeface="Times New Roman"/>
              <a:ea typeface="Times New Roman"/>
              <a:cs typeface="Times New Roman"/>
              <a:sym typeface="Times New Roman"/>
            </a:endParaRPr>
          </a:p>
          <a:p>
            <a:pPr indent="-285750" lvl="0" marL="457200" marR="0" rtl="0" algn="l">
              <a:lnSpc>
                <a:spcPct val="20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For </a:t>
            </a:r>
            <a:r>
              <a:rPr b="1" lang="en" sz="1100">
                <a:latin typeface="Times New Roman"/>
                <a:ea typeface="Times New Roman"/>
                <a:cs typeface="Times New Roman"/>
                <a:sym typeface="Times New Roman"/>
              </a:rPr>
              <a:t>production use</a:t>
            </a:r>
            <a:r>
              <a:rPr lang="en" sz="1100">
                <a:latin typeface="Times New Roman"/>
                <a:ea typeface="Times New Roman"/>
                <a:cs typeface="Times New Roman"/>
                <a:sym typeface="Times New Roman"/>
              </a:rPr>
              <a:t>, you should constrain the acceptable provider versions via configuration, to ensure that new versions with breaking changes will not be automatically installed.</a:t>
            </a:r>
            <a:endParaRPr sz="1100">
              <a:latin typeface="Times New Roman"/>
              <a:ea typeface="Times New Roman"/>
              <a:cs typeface="Times New Roman"/>
              <a:sym typeface="Times New Roman"/>
            </a:endParaRPr>
          </a:p>
          <a:p>
            <a:pPr indent="-285750" lvl="0" marL="457200" marR="0" rtl="0" algn="l">
              <a:lnSpc>
                <a:spcPct val="20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We ne to set the provider version because the new version must be tested in the test environment before deploying to production.</a:t>
            </a:r>
            <a:endParaRPr sz="1100">
              <a:latin typeface="Times New Roman"/>
              <a:ea typeface="Times New Roman"/>
              <a:cs typeface="Times New Roman"/>
              <a:sym typeface="Times New Roman"/>
            </a:endParaRPr>
          </a:p>
          <a:p>
            <a:pPr indent="-285750" lvl="0" marL="457200" marR="0" rtl="0" algn="l">
              <a:lnSpc>
                <a:spcPct val="20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Setting the provider version will for terraform to use a specify provider is of latest provider</a:t>
            </a:r>
            <a:endParaRPr sz="1100">
              <a:latin typeface="Times New Roman"/>
              <a:ea typeface="Times New Roman"/>
              <a:cs typeface="Times New Roman"/>
              <a:sym typeface="Times New Roman"/>
            </a:endParaRPr>
          </a:p>
        </p:txBody>
      </p:sp>
      <p:sp>
        <p:nvSpPr>
          <p:cNvPr id="704" name="Google Shape;704;g1c9031fab84_0_79"/>
          <p:cNvSpPr txBox="1"/>
          <p:nvPr/>
        </p:nvSpPr>
        <p:spPr>
          <a:xfrm>
            <a:off x="5493575" y="124350"/>
            <a:ext cx="3478800" cy="4894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terraform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required_version = "&gt;= 1.0.0"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required_providers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aws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"hashicorp/aws"</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3.0"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google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"hashicorp/google"</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3.76.0"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null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"hashicorp/null"</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3.1.0"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azurerm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"hashicorp/azurerm"</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2.69.0"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helm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"hashicorp/helm"</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2.5"</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kubernetes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"hashicorp/kubernetes"</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2.11"</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http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"hashicorp/http"</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"2.1.0"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2.1"</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a:t>
            </a:r>
            <a:endParaRPr b="0" i="0" sz="900" u="none" cap="none" strike="noStrike">
              <a:solidFill>
                <a:srgbClr val="000000"/>
              </a:solidFill>
              <a:latin typeface="Arial"/>
              <a:ea typeface="Arial"/>
              <a:cs typeface="Arial"/>
              <a:sym typeface="Arial"/>
            </a:endParaRPr>
          </a:p>
        </p:txBody>
      </p:sp>
      <p:sp>
        <p:nvSpPr>
          <p:cNvPr id="705" name="Google Shape;705;g1c9031fab84_0_79"/>
          <p:cNvSpPr txBox="1"/>
          <p:nvPr/>
        </p:nvSpPr>
        <p:spPr>
          <a:xfrm>
            <a:off x="501475" y="765775"/>
            <a:ext cx="30699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500">
                <a:solidFill>
                  <a:srgbClr val="172B4D"/>
                </a:solidFill>
                <a:highlight>
                  <a:srgbClr val="FFFFFF"/>
                </a:highlight>
                <a:latin typeface="Times New Roman"/>
                <a:ea typeface="Times New Roman"/>
                <a:cs typeface="Times New Roman"/>
                <a:sym typeface="Times New Roman"/>
              </a:rPr>
              <a:t>Explicitly Setting Provider Version</a:t>
            </a:r>
            <a:endParaRPr>
              <a:latin typeface="Times New Roman"/>
              <a:ea typeface="Times New Roman"/>
              <a:cs typeface="Times New Roman"/>
              <a:sym typeface="Times New Roman"/>
            </a:endParaRPr>
          </a:p>
        </p:txBody>
      </p:sp>
      <p:sp>
        <p:nvSpPr>
          <p:cNvPr id="706" name="Google Shape;706;g1c9031fab84_0_79"/>
          <p:cNvSpPr txBox="1"/>
          <p:nvPr/>
        </p:nvSpPr>
        <p:spPr>
          <a:xfrm>
            <a:off x="1863575" y="4375288"/>
            <a:ext cx="35373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0" i="0" lang="en" sz="1000" u="none" cap="none" strike="noStrike">
                <a:solidFill>
                  <a:srgbClr val="172B4D"/>
                </a:solidFill>
                <a:highlight>
                  <a:srgbClr val="FFFFFF"/>
                </a:highlight>
                <a:latin typeface="Times New Roman"/>
                <a:ea typeface="Times New Roman"/>
                <a:cs typeface="Times New Roman"/>
                <a:sym typeface="Times New Roman"/>
              </a:rPr>
              <a:t>Official providers are owned and maintained by HashiCorp</a:t>
            </a:r>
            <a:endParaRPr b="0" i="0" sz="1000" u="none" cap="none" strike="noStrike">
              <a:solidFill>
                <a:srgbClr val="172B4D"/>
              </a:solidFill>
              <a:highlight>
                <a:srgbClr val="FFFFFF"/>
              </a:highlight>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000" u="sng" cap="none" strike="noStrike">
                <a:solidFill>
                  <a:schemeClr val="hlink"/>
                </a:solidFill>
                <a:highlight>
                  <a:srgbClr val="FFFFFF"/>
                </a:highlight>
                <a:latin typeface="Roboto"/>
                <a:ea typeface="Roboto"/>
                <a:cs typeface="Roboto"/>
                <a:sym typeface="Roboto"/>
                <a:hlinkClick r:id="rId4"/>
              </a:rPr>
              <a:t>https://registry.terraform.io/browse/providers?tier=official</a:t>
            </a:r>
            <a:endParaRPr b="0" i="0" sz="10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g1c9031fab84_0_11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12" name="Google Shape;712;g1c9031fab84_0_11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Providers Vers</a:t>
            </a:r>
            <a:r>
              <a:rPr b="1" lang="en" sz="1800">
                <a:solidFill>
                  <a:srgbClr val="0B5394"/>
                </a:solidFill>
                <a:latin typeface="Roboto"/>
                <a:ea typeface="Roboto"/>
                <a:cs typeface="Roboto"/>
                <a:sym typeface="Roboto"/>
              </a:rPr>
              <a:t>ion</a:t>
            </a:r>
            <a:endParaRPr b="1" i="0" sz="1800" u="none" cap="none" strike="noStrike">
              <a:solidFill>
                <a:srgbClr val="0B5394"/>
              </a:solidFill>
              <a:latin typeface="Arial"/>
              <a:ea typeface="Arial"/>
              <a:cs typeface="Arial"/>
              <a:sym typeface="Arial"/>
            </a:endParaRPr>
          </a:p>
        </p:txBody>
      </p:sp>
      <p:cxnSp>
        <p:nvCxnSpPr>
          <p:cNvPr id="713" name="Google Shape;713;g1c9031fab84_0_11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14" name="Google Shape;714;g1c9031fab84_0_114"/>
          <p:cNvPicPr preferRelativeResize="0"/>
          <p:nvPr/>
        </p:nvPicPr>
        <p:blipFill rotWithShape="1">
          <a:blip r:embed="rId3">
            <a:alphaModFix/>
          </a:blip>
          <a:srcRect b="0" l="0" r="0" t="0"/>
          <a:stretch/>
        </p:blipFill>
        <p:spPr>
          <a:xfrm>
            <a:off x="176025" y="4300825"/>
            <a:ext cx="1436625" cy="718325"/>
          </a:xfrm>
          <a:prstGeom prst="rect">
            <a:avLst/>
          </a:prstGeom>
          <a:noFill/>
          <a:ln>
            <a:noFill/>
          </a:ln>
        </p:spPr>
      </p:pic>
      <p:sp>
        <p:nvSpPr>
          <p:cNvPr id="715" name="Google Shape;715;g1c9031fab84_0_114"/>
          <p:cNvSpPr txBox="1"/>
          <p:nvPr/>
        </p:nvSpPr>
        <p:spPr>
          <a:xfrm>
            <a:off x="264150" y="1273063"/>
            <a:ext cx="4994700" cy="30630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None/>
            </a:pPr>
            <a:r>
              <a:rPr lang="en" sz="1100">
                <a:latin typeface="Times New Roman"/>
                <a:ea typeface="Times New Roman"/>
                <a:cs typeface="Times New Roman"/>
                <a:sym typeface="Times New Roman"/>
              </a:rPr>
              <a:t>There are multiple ways of specifying the version of a provider.</a:t>
            </a:r>
            <a:endParaRPr sz="1100">
              <a:latin typeface="Times New Roman"/>
              <a:ea typeface="Times New Roman"/>
              <a:cs typeface="Times New Roman"/>
              <a:sym typeface="Times New Roman"/>
            </a:endParaRPr>
          </a:p>
          <a:p>
            <a:pPr indent="-285750" lvl="0" marL="457200" marR="0" rtl="0" algn="l">
              <a:lnSpc>
                <a:spcPct val="200000"/>
              </a:lnSpc>
              <a:spcBef>
                <a:spcPts val="0"/>
              </a:spcBef>
              <a:spcAft>
                <a:spcPts val="0"/>
              </a:spcAft>
              <a:buSzPts val="900"/>
              <a:buFont typeface="Times New Roman"/>
              <a:buChar char="❖"/>
            </a:pPr>
            <a:r>
              <a:rPr b="1" lang="en" sz="1100">
                <a:latin typeface="Times New Roman"/>
                <a:ea typeface="Times New Roman"/>
                <a:cs typeface="Times New Roman"/>
                <a:sym typeface="Times New Roman"/>
              </a:rPr>
              <a:t>&gt;=1.0:</a:t>
            </a:r>
            <a:r>
              <a:rPr lang="en" sz="1100">
                <a:latin typeface="Times New Roman"/>
                <a:ea typeface="Times New Roman"/>
                <a:cs typeface="Times New Roman"/>
                <a:sym typeface="Times New Roman"/>
              </a:rPr>
              <a:t> Download </a:t>
            </a:r>
            <a:r>
              <a:rPr lang="en" sz="1100">
                <a:latin typeface="Times New Roman"/>
                <a:ea typeface="Times New Roman"/>
                <a:cs typeface="Times New Roman"/>
                <a:sym typeface="Times New Roman"/>
              </a:rPr>
              <a:t>plugins</a:t>
            </a:r>
            <a:r>
              <a:rPr lang="en" sz="1100">
                <a:latin typeface="Times New Roman"/>
                <a:ea typeface="Times New Roman"/>
                <a:cs typeface="Times New Roman"/>
                <a:sym typeface="Times New Roman"/>
              </a:rPr>
              <a:t> that are greater than or equal to one</a:t>
            </a:r>
            <a:endParaRPr sz="1100">
              <a:latin typeface="Times New Roman"/>
              <a:ea typeface="Times New Roman"/>
              <a:cs typeface="Times New Roman"/>
              <a:sym typeface="Times New Roman"/>
            </a:endParaRPr>
          </a:p>
          <a:p>
            <a:pPr indent="-285750" lvl="0" marL="457200" marR="0" rtl="0" algn="l">
              <a:lnSpc>
                <a:spcPct val="200000"/>
              </a:lnSpc>
              <a:spcBef>
                <a:spcPts val="0"/>
              </a:spcBef>
              <a:spcAft>
                <a:spcPts val="0"/>
              </a:spcAft>
              <a:buSzPts val="900"/>
              <a:buFont typeface="Times New Roman"/>
              <a:buChar char="❖"/>
            </a:pPr>
            <a:r>
              <a:rPr b="1" lang="en" sz="1100">
                <a:latin typeface="Times New Roman"/>
                <a:ea typeface="Times New Roman"/>
                <a:cs typeface="Times New Roman"/>
                <a:sym typeface="Times New Roman"/>
              </a:rPr>
              <a:t>&lt;=1.0:</a:t>
            </a:r>
            <a:r>
              <a:rPr lang="en" sz="1100">
                <a:latin typeface="Times New Roman"/>
                <a:ea typeface="Times New Roman"/>
                <a:cs typeface="Times New Roman"/>
                <a:sym typeface="Times New Roman"/>
              </a:rPr>
              <a:t> Download </a:t>
            </a:r>
            <a:r>
              <a:rPr lang="en" sz="1100">
                <a:latin typeface="Times New Roman"/>
                <a:ea typeface="Times New Roman"/>
                <a:cs typeface="Times New Roman"/>
                <a:sym typeface="Times New Roman"/>
              </a:rPr>
              <a:t>plugins</a:t>
            </a:r>
            <a:r>
              <a:rPr lang="en" sz="1100">
                <a:latin typeface="Times New Roman"/>
                <a:ea typeface="Times New Roman"/>
                <a:cs typeface="Times New Roman"/>
                <a:sym typeface="Times New Roman"/>
              </a:rPr>
              <a:t> that are less than or equal to one</a:t>
            </a:r>
            <a:endParaRPr sz="1100">
              <a:latin typeface="Times New Roman"/>
              <a:ea typeface="Times New Roman"/>
              <a:cs typeface="Times New Roman"/>
              <a:sym typeface="Times New Roman"/>
            </a:endParaRPr>
          </a:p>
          <a:p>
            <a:pPr indent="-285750" lvl="0" marL="457200" marR="0" rtl="0" algn="l">
              <a:lnSpc>
                <a:spcPct val="200000"/>
              </a:lnSpc>
              <a:spcBef>
                <a:spcPts val="0"/>
              </a:spcBef>
              <a:spcAft>
                <a:spcPts val="0"/>
              </a:spcAft>
              <a:buSzPts val="900"/>
              <a:buFont typeface="Times New Roman"/>
              <a:buChar char="❖"/>
            </a:pPr>
            <a:r>
              <a:rPr b="1" lang="en" sz="1100">
                <a:latin typeface="Times New Roman"/>
                <a:ea typeface="Times New Roman"/>
                <a:cs typeface="Times New Roman"/>
                <a:sym typeface="Times New Roman"/>
              </a:rPr>
              <a:t>~&gt;2.0:</a:t>
            </a:r>
            <a:r>
              <a:rPr lang="en" sz="1100">
                <a:latin typeface="Times New Roman"/>
                <a:ea typeface="Times New Roman"/>
                <a:cs typeface="Times New Roman"/>
                <a:sym typeface="Times New Roman"/>
              </a:rPr>
              <a:t> Download </a:t>
            </a:r>
            <a:r>
              <a:rPr lang="en" sz="1100">
                <a:latin typeface="Times New Roman"/>
                <a:ea typeface="Times New Roman"/>
                <a:cs typeface="Times New Roman"/>
                <a:sym typeface="Times New Roman"/>
              </a:rPr>
              <a:t>plugins</a:t>
            </a:r>
            <a:r>
              <a:rPr lang="en" sz="1100">
                <a:latin typeface="Times New Roman"/>
                <a:ea typeface="Times New Roman"/>
                <a:cs typeface="Times New Roman"/>
                <a:sym typeface="Times New Roman"/>
              </a:rPr>
              <a:t> in the 2.X range. </a:t>
            </a:r>
            <a:r>
              <a:rPr b="1" lang="en" sz="1100">
                <a:solidFill>
                  <a:schemeClr val="dk1"/>
                </a:solidFill>
                <a:latin typeface="Times New Roman"/>
                <a:ea typeface="Times New Roman"/>
                <a:cs typeface="Times New Roman"/>
                <a:sym typeface="Times New Roman"/>
              </a:rPr>
              <a:t>~&gt; </a:t>
            </a:r>
            <a:r>
              <a:rPr lang="en" sz="1100">
                <a:solidFill>
                  <a:schemeClr val="dk1"/>
                </a:solidFill>
                <a:latin typeface="Times New Roman"/>
                <a:ea typeface="Times New Roman"/>
                <a:cs typeface="Times New Roman"/>
                <a:sym typeface="Times New Roman"/>
              </a:rPr>
              <a:t>Allows only the rightmost version component to increment. For example, to allow new patch releases within a specific minor release, use the full version number: ~&gt; 1.0.4 will allow installation of 1.0.5 and 1.0.10 but not 1.1.0. This is usually called the </a:t>
            </a:r>
            <a:r>
              <a:rPr b="1" lang="en" sz="1100">
                <a:solidFill>
                  <a:schemeClr val="dk1"/>
                </a:solidFill>
                <a:latin typeface="Times New Roman"/>
                <a:ea typeface="Times New Roman"/>
                <a:cs typeface="Times New Roman"/>
                <a:sym typeface="Times New Roman"/>
              </a:rPr>
              <a:t>pessimistic constraint operator.</a:t>
            </a:r>
            <a:endParaRPr b="1" sz="1100">
              <a:solidFill>
                <a:schemeClr val="dk1"/>
              </a:solidFill>
              <a:latin typeface="Times New Roman"/>
              <a:ea typeface="Times New Roman"/>
              <a:cs typeface="Times New Roman"/>
              <a:sym typeface="Times New Roman"/>
            </a:endParaRPr>
          </a:p>
          <a:p>
            <a:pPr indent="-285750" lvl="0" marL="457200" marR="0" rtl="0" algn="l">
              <a:lnSpc>
                <a:spcPct val="200000"/>
              </a:lnSpc>
              <a:spcBef>
                <a:spcPts val="0"/>
              </a:spcBef>
              <a:spcAft>
                <a:spcPts val="0"/>
              </a:spcAft>
              <a:buSzPts val="900"/>
              <a:buFont typeface="Times New Roman"/>
              <a:buChar char="❖"/>
            </a:pPr>
            <a:r>
              <a:rPr b="1" lang="en" sz="1100">
                <a:latin typeface="Times New Roman"/>
                <a:ea typeface="Times New Roman"/>
                <a:cs typeface="Times New Roman"/>
                <a:sym typeface="Times New Roman"/>
              </a:rPr>
              <a:t>&gt;=2.10,&lt;=2.30:</a:t>
            </a:r>
            <a:r>
              <a:rPr lang="en" sz="1100">
                <a:latin typeface="Times New Roman"/>
                <a:ea typeface="Times New Roman"/>
                <a:cs typeface="Times New Roman"/>
                <a:sym typeface="Times New Roman"/>
              </a:rPr>
              <a:t> Download any </a:t>
            </a:r>
            <a:r>
              <a:rPr lang="en" sz="1100">
                <a:latin typeface="Times New Roman"/>
                <a:ea typeface="Times New Roman"/>
                <a:cs typeface="Times New Roman"/>
                <a:sym typeface="Times New Roman"/>
              </a:rPr>
              <a:t>plugins</a:t>
            </a:r>
            <a:r>
              <a:rPr lang="en" sz="1100">
                <a:latin typeface="Times New Roman"/>
                <a:ea typeface="Times New Roman"/>
                <a:cs typeface="Times New Roman"/>
                <a:sym typeface="Times New Roman"/>
              </a:rPr>
              <a:t> version between 2.10 and 2.30</a:t>
            </a:r>
            <a:endParaRPr sz="1100">
              <a:latin typeface="Times New Roman"/>
              <a:ea typeface="Times New Roman"/>
              <a:cs typeface="Times New Roman"/>
              <a:sym typeface="Times New Roman"/>
            </a:endParaRPr>
          </a:p>
        </p:txBody>
      </p:sp>
      <p:sp>
        <p:nvSpPr>
          <p:cNvPr id="716" name="Google Shape;716;g1c9031fab84_0_114"/>
          <p:cNvSpPr txBox="1"/>
          <p:nvPr/>
        </p:nvSpPr>
        <p:spPr>
          <a:xfrm>
            <a:off x="5493575" y="124350"/>
            <a:ext cx="3478800" cy="4894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terraform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required_version = "&gt;= 1.0.0"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required_providers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aws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"hashicorp/aws"</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3.0"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google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"hashicorp/google"</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3.76.0"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null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"hashicorp/null"</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3.1.0"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azurerm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"hashicorp/azurerm"</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2.69.0"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helm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"hashicorp/helm"</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2.5"</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kubernetes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"hashicorp/kubernetes"</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2.11"</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http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"hashicorp/http"</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"2.1.0"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2.1"</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a:t>
            </a:r>
            <a:endParaRPr b="0" i="0" sz="900" u="none" cap="none" strike="noStrike">
              <a:solidFill>
                <a:srgbClr val="000000"/>
              </a:solidFill>
              <a:latin typeface="Arial"/>
              <a:ea typeface="Arial"/>
              <a:cs typeface="Arial"/>
              <a:sym typeface="Arial"/>
            </a:endParaRPr>
          </a:p>
        </p:txBody>
      </p:sp>
      <p:sp>
        <p:nvSpPr>
          <p:cNvPr id="717" name="Google Shape;717;g1c9031fab84_0_114"/>
          <p:cNvSpPr txBox="1"/>
          <p:nvPr/>
        </p:nvSpPr>
        <p:spPr>
          <a:xfrm>
            <a:off x="264150" y="759000"/>
            <a:ext cx="3700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rgbClr val="172B4D"/>
                </a:solidFill>
                <a:highlight>
                  <a:srgbClr val="FFFFFF"/>
                </a:highlight>
                <a:latin typeface="Times New Roman"/>
                <a:ea typeface="Times New Roman"/>
                <a:cs typeface="Times New Roman"/>
                <a:sym typeface="Times New Roman"/>
              </a:rPr>
              <a:t>Arguments for Specifying the provider</a:t>
            </a:r>
            <a:endParaRPr sz="1300">
              <a:latin typeface="Times New Roman"/>
              <a:ea typeface="Times New Roman"/>
              <a:cs typeface="Times New Roman"/>
              <a:sym typeface="Times New Roman"/>
            </a:endParaRPr>
          </a:p>
        </p:txBody>
      </p:sp>
      <p:sp>
        <p:nvSpPr>
          <p:cNvPr id="718" name="Google Shape;718;g1c9031fab84_0_114"/>
          <p:cNvSpPr txBox="1"/>
          <p:nvPr/>
        </p:nvSpPr>
        <p:spPr>
          <a:xfrm>
            <a:off x="1863575" y="4375288"/>
            <a:ext cx="35373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0" i="0" lang="en" sz="1000" u="none" cap="none" strike="noStrike">
                <a:solidFill>
                  <a:srgbClr val="172B4D"/>
                </a:solidFill>
                <a:highlight>
                  <a:srgbClr val="FFFFFF"/>
                </a:highlight>
                <a:latin typeface="Times New Roman"/>
                <a:ea typeface="Times New Roman"/>
                <a:cs typeface="Times New Roman"/>
                <a:sym typeface="Times New Roman"/>
              </a:rPr>
              <a:t>Official providers are owned and maintained by HashiCorp</a:t>
            </a:r>
            <a:endParaRPr b="0" i="0" sz="1000" u="none" cap="none" strike="noStrike">
              <a:solidFill>
                <a:srgbClr val="172B4D"/>
              </a:solidFill>
              <a:highlight>
                <a:srgbClr val="FFFFFF"/>
              </a:highlight>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000" u="sng" cap="none" strike="noStrike">
                <a:solidFill>
                  <a:schemeClr val="hlink"/>
                </a:solidFill>
                <a:highlight>
                  <a:srgbClr val="FFFFFF"/>
                </a:highlight>
                <a:latin typeface="Roboto"/>
                <a:ea typeface="Roboto"/>
                <a:cs typeface="Roboto"/>
                <a:sym typeface="Roboto"/>
                <a:hlinkClick r:id="rId4"/>
              </a:rPr>
              <a:t>https://registry.terraform.io/browse/providers?tier=official</a:t>
            </a:r>
            <a:endParaRPr b="0" i="0" sz="10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g1c9031fab84_0_12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24" name="Google Shape;724;g1c9031fab84_0_12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Required Version</a:t>
            </a:r>
            <a:endParaRPr b="1" i="0" sz="1800" u="none" cap="none" strike="noStrike">
              <a:solidFill>
                <a:srgbClr val="0B5394"/>
              </a:solidFill>
              <a:latin typeface="Arial"/>
              <a:ea typeface="Arial"/>
              <a:cs typeface="Arial"/>
              <a:sym typeface="Arial"/>
            </a:endParaRPr>
          </a:p>
        </p:txBody>
      </p:sp>
      <p:cxnSp>
        <p:nvCxnSpPr>
          <p:cNvPr id="725" name="Google Shape;725;g1c9031fab84_0_12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26" name="Google Shape;726;g1c9031fab84_0_128"/>
          <p:cNvPicPr preferRelativeResize="0"/>
          <p:nvPr/>
        </p:nvPicPr>
        <p:blipFill rotWithShape="1">
          <a:blip r:embed="rId3">
            <a:alphaModFix/>
          </a:blip>
          <a:srcRect b="0" l="0" r="0" t="0"/>
          <a:stretch/>
        </p:blipFill>
        <p:spPr>
          <a:xfrm>
            <a:off x="176025" y="4300825"/>
            <a:ext cx="1436625" cy="718325"/>
          </a:xfrm>
          <a:prstGeom prst="rect">
            <a:avLst/>
          </a:prstGeom>
          <a:noFill/>
          <a:ln>
            <a:noFill/>
          </a:ln>
        </p:spPr>
      </p:pic>
      <p:sp>
        <p:nvSpPr>
          <p:cNvPr id="727" name="Google Shape;727;g1c9031fab84_0_128"/>
          <p:cNvSpPr txBox="1"/>
          <p:nvPr/>
        </p:nvSpPr>
        <p:spPr>
          <a:xfrm>
            <a:off x="223600" y="757275"/>
            <a:ext cx="3876300" cy="30630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None/>
            </a:pPr>
            <a:r>
              <a:rPr lang="en" sz="1100">
                <a:latin typeface="Times New Roman"/>
                <a:ea typeface="Times New Roman"/>
                <a:cs typeface="Times New Roman"/>
                <a:sym typeface="Times New Roman"/>
              </a:rPr>
              <a:t>Create a simple terraform block and play with required_version</a:t>
            </a:r>
            <a:endParaRPr sz="1100">
              <a:latin typeface="Times New Roman"/>
              <a:ea typeface="Times New Roman"/>
              <a:cs typeface="Times New Roman"/>
              <a:sym typeface="Times New Roman"/>
            </a:endParaRPr>
          </a:p>
          <a:p>
            <a:pPr indent="0" lvl="0" marL="0" marR="0" rtl="0" algn="l">
              <a:lnSpc>
                <a:spcPct val="20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required_version focuses on underlying Terraform CLI installed on your desktop</a:t>
            </a:r>
            <a:endParaRPr sz="1100">
              <a:latin typeface="Times New Roman"/>
              <a:ea typeface="Times New Roman"/>
              <a:cs typeface="Times New Roman"/>
              <a:sym typeface="Times New Roman"/>
            </a:endParaRPr>
          </a:p>
          <a:p>
            <a:pPr indent="0" lvl="0" marL="0" marR="0" rtl="0" algn="l">
              <a:lnSpc>
                <a:spcPct val="200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If the running version of Terraform on your local desktop doesn't match the constraints specified in your terraform block, Terraform will produce an error and exit without taking any further actions.</a:t>
            </a:r>
            <a:endParaRPr sz="1100">
              <a:latin typeface="Times New Roman"/>
              <a:ea typeface="Times New Roman"/>
              <a:cs typeface="Times New Roman"/>
              <a:sym typeface="Times New Roman"/>
            </a:endParaRPr>
          </a:p>
          <a:p>
            <a:pPr indent="0" lvl="0" marL="0" marR="0" rtl="0" algn="l">
              <a:lnSpc>
                <a:spcPct val="200000"/>
              </a:lnSpc>
              <a:spcBef>
                <a:spcPts val="0"/>
              </a:spcBef>
              <a:spcAft>
                <a:spcPts val="0"/>
              </a:spcAft>
              <a:buNone/>
            </a:pPr>
            <a:r>
              <a:rPr lang="en" sz="1100">
                <a:latin typeface="Times New Roman"/>
                <a:ea typeface="Times New Roman"/>
                <a:cs typeface="Times New Roman"/>
                <a:sym typeface="Times New Roman"/>
              </a:rPr>
              <a:t>By changing the versions try to terraform init and observe whats happening</a:t>
            </a:r>
            <a:endParaRPr sz="1100">
              <a:latin typeface="Times New Roman"/>
              <a:ea typeface="Times New Roman"/>
              <a:cs typeface="Times New Roman"/>
              <a:sym typeface="Times New Roman"/>
            </a:endParaRPr>
          </a:p>
        </p:txBody>
      </p:sp>
      <p:sp>
        <p:nvSpPr>
          <p:cNvPr id="728" name="Google Shape;728;g1c9031fab84_0_128"/>
          <p:cNvSpPr txBox="1"/>
          <p:nvPr/>
        </p:nvSpPr>
        <p:spPr>
          <a:xfrm>
            <a:off x="1863575" y="4375275"/>
            <a:ext cx="35373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0" i="0" lang="en" sz="1000" u="none" cap="none" strike="noStrike">
                <a:solidFill>
                  <a:srgbClr val="172B4D"/>
                </a:solidFill>
                <a:highlight>
                  <a:srgbClr val="FFFFFF"/>
                </a:highlight>
                <a:latin typeface="Times New Roman"/>
                <a:ea typeface="Times New Roman"/>
                <a:cs typeface="Times New Roman"/>
                <a:sym typeface="Times New Roman"/>
              </a:rPr>
              <a:t>Official providers are owned and maintained by HashiCorp</a:t>
            </a:r>
            <a:endParaRPr b="0" i="0" sz="1000" u="none" cap="none" strike="noStrike">
              <a:solidFill>
                <a:srgbClr val="172B4D"/>
              </a:solidFill>
              <a:highlight>
                <a:srgbClr val="FFFFFF"/>
              </a:highlight>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000" u="sng" cap="none" strike="noStrike">
                <a:solidFill>
                  <a:schemeClr val="hlink"/>
                </a:solidFill>
                <a:highlight>
                  <a:srgbClr val="FFFFFF"/>
                </a:highlight>
                <a:latin typeface="Roboto"/>
                <a:ea typeface="Roboto"/>
                <a:cs typeface="Roboto"/>
                <a:sym typeface="Roboto"/>
                <a:hlinkClick r:id="rId4"/>
              </a:rPr>
              <a:t>https://registry.terraform.io/browse/providers?tier=official</a:t>
            </a:r>
            <a:endParaRPr b="0" i="0" sz="1000" u="none" cap="none" strike="noStrike">
              <a:solidFill>
                <a:srgbClr val="172B4D"/>
              </a:solidFill>
              <a:highlight>
                <a:srgbClr val="FFFFFF"/>
              </a:highlight>
              <a:latin typeface="Roboto"/>
              <a:ea typeface="Roboto"/>
              <a:cs typeface="Roboto"/>
              <a:sym typeface="Roboto"/>
            </a:endParaRPr>
          </a:p>
        </p:txBody>
      </p:sp>
      <p:sp>
        <p:nvSpPr>
          <p:cNvPr id="729" name="Google Shape;729;g1c9031fab84_0_128"/>
          <p:cNvSpPr txBox="1"/>
          <p:nvPr/>
        </p:nvSpPr>
        <p:spPr>
          <a:xfrm>
            <a:off x="4221825" y="296200"/>
            <a:ext cx="4079700" cy="3401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None/>
            </a:pPr>
            <a:r>
              <a:rPr lang="en" sz="1100">
                <a:latin typeface="Times New Roman"/>
                <a:ea typeface="Times New Roman"/>
                <a:cs typeface="Times New Roman"/>
                <a:sym typeface="Times New Roman"/>
              </a:rPr>
              <a:t># Play with Terraform CLI Version (We installed 1.0.0 version)</a:t>
            </a:r>
            <a:endParaRPr sz="1100">
              <a:latin typeface="Times New Roman"/>
              <a:ea typeface="Times New Roman"/>
              <a:cs typeface="Times New Roman"/>
              <a:sym typeface="Times New Roman"/>
            </a:endParaRPr>
          </a:p>
          <a:p>
            <a:pPr indent="0" lvl="0" marL="0" marR="0" rtl="0" algn="l">
              <a:lnSpc>
                <a:spcPct val="200000"/>
              </a:lnSpc>
              <a:spcBef>
                <a:spcPts val="0"/>
              </a:spcBef>
              <a:spcAft>
                <a:spcPts val="0"/>
              </a:spcAft>
              <a:buNone/>
            </a:pPr>
            <a:r>
              <a:rPr lang="en" sz="1100">
                <a:latin typeface="Times New Roman"/>
                <a:ea typeface="Times New Roman"/>
                <a:cs typeface="Times New Roman"/>
                <a:sym typeface="Times New Roman"/>
              </a:rPr>
              <a:t>  required_version = "~&gt; 0.14.3" - Will fail (we can only have [0.14.0-0.14.9])</a:t>
            </a:r>
            <a:endParaRPr sz="1100">
              <a:latin typeface="Times New Roman"/>
              <a:ea typeface="Times New Roman"/>
              <a:cs typeface="Times New Roman"/>
              <a:sym typeface="Times New Roman"/>
            </a:endParaRPr>
          </a:p>
          <a:p>
            <a:pPr indent="0" lvl="0" marL="0" marR="0" rtl="0" algn="l">
              <a:lnSpc>
                <a:spcPct val="200000"/>
              </a:lnSpc>
              <a:spcBef>
                <a:spcPts val="0"/>
              </a:spcBef>
              <a:spcAft>
                <a:spcPts val="0"/>
              </a:spcAft>
              <a:buNone/>
            </a:pPr>
            <a:r>
              <a:rPr lang="en" sz="1100">
                <a:latin typeface="Times New Roman"/>
                <a:ea typeface="Times New Roman"/>
                <a:cs typeface="Times New Roman"/>
                <a:sym typeface="Times New Roman"/>
              </a:rPr>
              <a:t>  required_version = "~&gt; 0.14"   - Will fail  </a:t>
            </a:r>
            <a:endParaRPr sz="1100">
              <a:latin typeface="Times New Roman"/>
              <a:ea typeface="Times New Roman"/>
              <a:cs typeface="Times New Roman"/>
              <a:sym typeface="Times New Roman"/>
            </a:endParaRPr>
          </a:p>
          <a:p>
            <a:pPr indent="0" lvl="0" marL="0" marR="0" rtl="0" algn="l">
              <a:lnSpc>
                <a:spcPct val="200000"/>
              </a:lnSpc>
              <a:spcBef>
                <a:spcPts val="0"/>
              </a:spcBef>
              <a:spcAft>
                <a:spcPts val="0"/>
              </a:spcAft>
              <a:buNone/>
            </a:pPr>
            <a:r>
              <a:rPr lang="en" sz="1100">
                <a:latin typeface="Times New Roman"/>
                <a:ea typeface="Times New Roman"/>
                <a:cs typeface="Times New Roman"/>
                <a:sym typeface="Times New Roman"/>
              </a:rPr>
              <a:t>  required_version = "= 0.14.4"  - Will fail</a:t>
            </a:r>
            <a:endParaRPr sz="1100">
              <a:latin typeface="Times New Roman"/>
              <a:ea typeface="Times New Roman"/>
              <a:cs typeface="Times New Roman"/>
              <a:sym typeface="Times New Roman"/>
            </a:endParaRPr>
          </a:p>
          <a:p>
            <a:pPr indent="0" lvl="0" marL="0" marR="0" rtl="0" algn="l">
              <a:lnSpc>
                <a:spcPct val="200000"/>
              </a:lnSpc>
              <a:spcBef>
                <a:spcPts val="0"/>
              </a:spcBef>
              <a:spcAft>
                <a:spcPts val="0"/>
              </a:spcAft>
              <a:buNone/>
            </a:pPr>
            <a:r>
              <a:rPr lang="en" sz="1100">
                <a:latin typeface="Times New Roman"/>
                <a:ea typeface="Times New Roman"/>
                <a:cs typeface="Times New Roman"/>
                <a:sym typeface="Times New Roman"/>
              </a:rPr>
              <a:t>  required_version = "&gt;= 0.13"   - will pass</a:t>
            </a:r>
            <a:endParaRPr sz="1100">
              <a:latin typeface="Times New Roman"/>
              <a:ea typeface="Times New Roman"/>
              <a:cs typeface="Times New Roman"/>
              <a:sym typeface="Times New Roman"/>
            </a:endParaRPr>
          </a:p>
          <a:p>
            <a:pPr indent="0" lvl="0" marL="0" marR="0" rtl="0" algn="l">
              <a:lnSpc>
                <a:spcPct val="200000"/>
              </a:lnSpc>
              <a:spcBef>
                <a:spcPts val="0"/>
              </a:spcBef>
              <a:spcAft>
                <a:spcPts val="0"/>
              </a:spcAft>
              <a:buNone/>
            </a:pPr>
            <a:r>
              <a:rPr lang="en" sz="1100">
                <a:latin typeface="Times New Roman"/>
                <a:ea typeface="Times New Roman"/>
                <a:cs typeface="Times New Roman"/>
                <a:sym typeface="Times New Roman"/>
              </a:rPr>
              <a:t>  required_version = "= 1.0.0"   - will pass</a:t>
            </a:r>
            <a:endParaRPr sz="1100">
              <a:latin typeface="Times New Roman"/>
              <a:ea typeface="Times New Roman"/>
              <a:cs typeface="Times New Roman"/>
              <a:sym typeface="Times New Roman"/>
            </a:endParaRPr>
          </a:p>
          <a:p>
            <a:pPr indent="0" lvl="0" marL="0" marR="0" rtl="0" algn="l">
              <a:lnSpc>
                <a:spcPct val="200000"/>
              </a:lnSpc>
              <a:spcBef>
                <a:spcPts val="0"/>
              </a:spcBef>
              <a:spcAft>
                <a:spcPts val="0"/>
              </a:spcAft>
              <a:buNone/>
            </a:pPr>
            <a:r>
              <a:rPr lang="en" sz="1100">
                <a:latin typeface="Times New Roman"/>
                <a:ea typeface="Times New Roman"/>
                <a:cs typeface="Times New Roman"/>
                <a:sym typeface="Times New Roman"/>
              </a:rPr>
              <a:t>  required_version = "1.0.0"     - will pass </a:t>
            </a:r>
            <a:endParaRPr sz="1100">
              <a:latin typeface="Times New Roman"/>
              <a:ea typeface="Times New Roman"/>
              <a:cs typeface="Times New Roman"/>
              <a:sym typeface="Times New Roman"/>
            </a:endParaRPr>
          </a:p>
          <a:p>
            <a:pPr indent="0" lvl="0" marL="0" marR="0" rtl="0" algn="l">
              <a:lnSpc>
                <a:spcPct val="200000"/>
              </a:lnSpc>
              <a:spcBef>
                <a:spcPts val="0"/>
              </a:spcBef>
              <a:spcAft>
                <a:spcPts val="0"/>
              </a:spcAft>
              <a:buNone/>
            </a:pPr>
            <a:r>
              <a:rPr lang="en" sz="1100">
                <a:latin typeface="Times New Roman"/>
                <a:ea typeface="Times New Roman"/>
                <a:cs typeface="Times New Roman"/>
                <a:sym typeface="Times New Roman"/>
              </a:rPr>
              <a:t>  required_version = "&gt;= 1.0.0"   - will pass   </a:t>
            </a:r>
            <a:endParaRPr sz="1100">
              <a:latin typeface="Times New Roman"/>
              <a:ea typeface="Times New Roman"/>
              <a:cs typeface="Times New Roman"/>
              <a:sym typeface="Times New Roman"/>
            </a:endParaRPr>
          </a:p>
          <a:p>
            <a:pPr indent="0" lvl="0" marL="0" marR="0" rtl="0" algn="l">
              <a:lnSpc>
                <a:spcPct val="200000"/>
              </a:lnSpc>
              <a:spcBef>
                <a:spcPts val="0"/>
              </a:spcBef>
              <a:spcAft>
                <a:spcPts val="0"/>
              </a:spcAft>
              <a:buNone/>
            </a:pPr>
            <a:r>
              <a:rPr lang="en" sz="1100">
                <a:latin typeface="Times New Roman"/>
                <a:ea typeface="Times New Roman"/>
                <a:cs typeface="Times New Roman"/>
                <a:sym typeface="Times New Roman"/>
              </a:rPr>
              <a:t>  required_version = "&gt; 1.0.0"   - will fail </a:t>
            </a:r>
            <a:endParaRPr sz="1100">
              <a:latin typeface="Times New Roman"/>
              <a:ea typeface="Times New Roman"/>
              <a:cs typeface="Times New Roman"/>
              <a:sym typeface="Times New Roman"/>
            </a:endParaRPr>
          </a:p>
        </p:txBody>
      </p:sp>
      <p:sp>
        <p:nvSpPr>
          <p:cNvPr id="730" name="Google Shape;730;g1c9031fab84_0_128"/>
          <p:cNvSpPr txBox="1"/>
          <p:nvPr/>
        </p:nvSpPr>
        <p:spPr>
          <a:xfrm>
            <a:off x="5400875" y="3849150"/>
            <a:ext cx="2900700" cy="861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Terraform Block</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terraform {</a:t>
            </a:r>
            <a:endParaRPr sz="11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00">
                <a:latin typeface="Courier New"/>
                <a:ea typeface="Courier New"/>
                <a:cs typeface="Courier New"/>
                <a:sym typeface="Courier New"/>
              </a:rPr>
              <a:t>  required_version = "&gt;= 1.0.0"</a:t>
            </a:r>
            <a:endParaRPr sz="1100">
              <a:latin typeface="Courier New"/>
              <a:ea typeface="Courier New"/>
              <a:cs typeface="Courier New"/>
              <a:sym typeface="Courier New"/>
            </a:endParaRPr>
          </a:p>
          <a:p>
            <a:pPr indent="0" lvl="0" marL="0" rtl="0" algn="l">
              <a:spcBef>
                <a:spcPts val="0"/>
              </a:spcBef>
              <a:spcAft>
                <a:spcPts val="0"/>
              </a:spcAft>
              <a:buNone/>
            </a:pPr>
            <a:r>
              <a:rPr lang="en" sz="1100">
                <a:latin typeface="Courier New"/>
                <a:ea typeface="Courier New"/>
                <a:cs typeface="Courier New"/>
                <a:sym typeface="Courier New"/>
              </a:rPr>
              <a: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g1c9031fab84_0_14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736" name="Google Shape;736;g1c9031fab84_0_14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37" name="Google Shape;737;g1c9031fab84_0_146"/>
          <p:cNvPicPr preferRelativeResize="0"/>
          <p:nvPr/>
        </p:nvPicPr>
        <p:blipFill rotWithShape="1">
          <a:blip r:embed="rId3">
            <a:alphaModFix/>
          </a:blip>
          <a:srcRect b="0" l="0" r="0" t="0"/>
          <a:stretch/>
        </p:blipFill>
        <p:spPr>
          <a:xfrm>
            <a:off x="148900" y="4300838"/>
            <a:ext cx="1436625" cy="718325"/>
          </a:xfrm>
          <a:prstGeom prst="rect">
            <a:avLst/>
          </a:prstGeom>
          <a:noFill/>
          <a:ln>
            <a:noFill/>
          </a:ln>
        </p:spPr>
      </p:pic>
      <p:sp>
        <p:nvSpPr>
          <p:cNvPr id="738" name="Google Shape;738;g1c9031fab84_0_146"/>
          <p:cNvSpPr txBox="1"/>
          <p:nvPr/>
        </p:nvSpPr>
        <p:spPr>
          <a:xfrm>
            <a:off x="182925" y="598238"/>
            <a:ext cx="4994700" cy="11160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50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If we do not provide the to provider version, terraform will download the latest </a:t>
            </a:r>
            <a:r>
              <a:rPr lang="en" sz="1100">
                <a:latin typeface="Times New Roman"/>
                <a:ea typeface="Times New Roman"/>
                <a:cs typeface="Times New Roman"/>
                <a:sym typeface="Times New Roman"/>
              </a:rPr>
              <a:t>provider</a:t>
            </a:r>
            <a:r>
              <a:rPr lang="en" sz="1100">
                <a:latin typeface="Times New Roman"/>
                <a:ea typeface="Times New Roman"/>
                <a:cs typeface="Times New Roman"/>
                <a:sym typeface="Times New Roman"/>
              </a:rPr>
              <a:t> version and use it</a:t>
            </a:r>
            <a:endParaRPr sz="1100">
              <a:latin typeface="Times New Roman"/>
              <a:ea typeface="Times New Roman"/>
              <a:cs typeface="Times New Roman"/>
              <a:sym typeface="Times New Roman"/>
            </a:endParaRPr>
          </a:p>
          <a:p>
            <a:pPr indent="-298450" lvl="0" marL="457200" marR="0" rtl="0" algn="l">
              <a:lnSpc>
                <a:spcPct val="150000"/>
              </a:lnSpc>
              <a:spcBef>
                <a:spcPts val="0"/>
              </a:spcBef>
              <a:spcAft>
                <a:spcPts val="0"/>
              </a:spcAft>
              <a:buSzPts val="1100"/>
              <a:buFont typeface="Times New Roman"/>
              <a:buChar char="-"/>
            </a:pPr>
            <a:r>
              <a:rPr lang="en" sz="1100">
                <a:latin typeface="Times New Roman"/>
                <a:ea typeface="Times New Roman"/>
                <a:cs typeface="Times New Roman"/>
                <a:sym typeface="Times New Roman"/>
              </a:rPr>
              <a:t>If we do not specify the version </a:t>
            </a:r>
            <a:r>
              <a:rPr lang="en" sz="1100">
                <a:latin typeface="Times New Roman"/>
                <a:ea typeface="Times New Roman"/>
                <a:cs typeface="Times New Roman"/>
                <a:sym typeface="Times New Roman"/>
              </a:rPr>
              <a:t>constraint, terraform will use the version install by default to create the resources</a:t>
            </a:r>
            <a:endParaRPr sz="1100">
              <a:latin typeface="Times New Roman"/>
              <a:ea typeface="Times New Roman"/>
              <a:cs typeface="Times New Roman"/>
              <a:sym typeface="Times New Roman"/>
            </a:endParaRPr>
          </a:p>
        </p:txBody>
      </p:sp>
      <p:sp>
        <p:nvSpPr>
          <p:cNvPr id="739" name="Google Shape;739;g1c9031fab84_0_146"/>
          <p:cNvSpPr txBox="1"/>
          <p:nvPr/>
        </p:nvSpPr>
        <p:spPr>
          <a:xfrm>
            <a:off x="5493575" y="124350"/>
            <a:ext cx="3478800" cy="4894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terraform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required_version = "&gt;= 1.0.0"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required_providers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aws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"hashicorp/aws"</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3.0"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google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"hashicorp/google"</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3.76.0"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null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"hashicorp/null"</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3.1.0"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azurerm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"hashicorp/azurerm"</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2.69.0"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helm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"hashicorp/helm"</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2.5"</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kubernetes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"hashicorp/kubernetes"</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2.11"</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http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"hashicorp/http"</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"2.1.0"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2.1"</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a:t>
            </a:r>
            <a:endParaRPr b="0" i="0" sz="900" u="none" cap="none" strike="noStrike">
              <a:solidFill>
                <a:srgbClr val="000000"/>
              </a:solidFill>
              <a:latin typeface="Arial"/>
              <a:ea typeface="Arial"/>
              <a:cs typeface="Arial"/>
              <a:sym typeface="Arial"/>
            </a:endParaRPr>
          </a:p>
        </p:txBody>
      </p:sp>
      <p:sp>
        <p:nvSpPr>
          <p:cNvPr id="740" name="Google Shape;740;g1c9031fab84_0_146"/>
          <p:cNvSpPr txBox="1"/>
          <p:nvPr/>
        </p:nvSpPr>
        <p:spPr>
          <a:xfrm>
            <a:off x="1863575" y="4375288"/>
            <a:ext cx="35373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0" i="0" lang="en" sz="1000" u="none" cap="none" strike="noStrike">
                <a:solidFill>
                  <a:srgbClr val="172B4D"/>
                </a:solidFill>
                <a:highlight>
                  <a:srgbClr val="FFFFFF"/>
                </a:highlight>
                <a:latin typeface="Times New Roman"/>
                <a:ea typeface="Times New Roman"/>
                <a:cs typeface="Times New Roman"/>
                <a:sym typeface="Times New Roman"/>
              </a:rPr>
              <a:t>Official providers are owned and maintained by HashiCorp</a:t>
            </a:r>
            <a:endParaRPr b="0" i="0" sz="1000" u="none" cap="none" strike="noStrike">
              <a:solidFill>
                <a:srgbClr val="172B4D"/>
              </a:solidFill>
              <a:highlight>
                <a:srgbClr val="FFFFFF"/>
              </a:highlight>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1200"/>
              <a:buFont typeface="Arial"/>
              <a:buNone/>
            </a:pPr>
            <a:r>
              <a:rPr b="0" i="0" lang="en" sz="1000" u="sng" cap="none" strike="noStrike">
                <a:solidFill>
                  <a:schemeClr val="hlink"/>
                </a:solidFill>
                <a:highlight>
                  <a:srgbClr val="FFFFFF"/>
                </a:highlight>
                <a:latin typeface="Roboto"/>
                <a:ea typeface="Roboto"/>
                <a:cs typeface="Roboto"/>
                <a:sym typeface="Roboto"/>
                <a:hlinkClick r:id="rId4"/>
              </a:rPr>
              <a:t>https://registry.terraform.io/browse/providers?tier=official</a:t>
            </a:r>
            <a:endParaRPr b="0" i="0" sz="1000" u="none" cap="none" strike="noStrike">
              <a:solidFill>
                <a:srgbClr val="172B4D"/>
              </a:solidFill>
              <a:highlight>
                <a:srgbClr val="FFFFFF"/>
              </a:highlight>
              <a:latin typeface="Roboto"/>
              <a:ea typeface="Roboto"/>
              <a:cs typeface="Roboto"/>
              <a:sym typeface="Roboto"/>
            </a:endParaRPr>
          </a:p>
        </p:txBody>
      </p:sp>
      <p:sp>
        <p:nvSpPr>
          <p:cNvPr id="741" name="Google Shape;741;g1c9031fab84_0_146"/>
          <p:cNvSpPr txBox="1"/>
          <p:nvPr/>
        </p:nvSpPr>
        <p:spPr>
          <a:xfrm>
            <a:off x="331900" y="1740950"/>
            <a:ext cx="2629500" cy="2647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ourier New"/>
                <a:ea typeface="Courier New"/>
                <a:cs typeface="Courier New"/>
                <a:sym typeface="Courier New"/>
              </a:rPr>
              <a:t>terraform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required_version = "&gt;= 1.0.0"</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required_providers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aws =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source  = "hashicorp/aws"</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version = "~&gt; 3.0"</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p>
            <a:pPr indent="0" lvl="0" marL="0" rtl="0" algn="l">
              <a:spcBef>
                <a:spcPts val="0"/>
              </a:spcBef>
              <a:spcAft>
                <a:spcPts val="0"/>
              </a:spcAft>
              <a:buNone/>
            </a:pPr>
            <a:r>
              <a:rPr lang="en" sz="1000">
                <a:solidFill>
                  <a:schemeClr val="dk1"/>
                </a:solidFill>
                <a:latin typeface="Courier New"/>
                <a:ea typeface="Courier New"/>
                <a:cs typeface="Courier New"/>
                <a:sym typeface="Courier New"/>
              </a:rPr>
              <a:t>resource "aws_s3_bucket" "terraform_s3"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1"/>
                </a:solidFill>
                <a:latin typeface="Courier New"/>
                <a:ea typeface="Courier New"/>
                <a:cs typeface="Courier New"/>
                <a:sym typeface="Courier New"/>
              </a:rPr>
              <a:t>    bucket = "terraform-bucket-232"</a:t>
            </a:r>
            <a:endParaRPr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1"/>
                </a:solidFill>
                <a:latin typeface="Courier New"/>
                <a:ea typeface="Courier New"/>
                <a:cs typeface="Courier New"/>
                <a:sym typeface="Courier New"/>
              </a:rPr>
              <a:t>    acl = "private"</a:t>
            </a:r>
            <a:endParaRPr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000">
                <a:solidFill>
                  <a:schemeClr val="dk1"/>
                </a:solidFill>
                <a:latin typeface="Courier New"/>
                <a:ea typeface="Courier New"/>
                <a:cs typeface="Courier New"/>
                <a:sym typeface="Courier New"/>
              </a:rPr>
              <a:t>}</a:t>
            </a:r>
            <a:endParaRPr sz="1000">
              <a:latin typeface="Courier New"/>
              <a:ea typeface="Courier New"/>
              <a:cs typeface="Courier New"/>
              <a:sym typeface="Courier New"/>
            </a:endParaRPr>
          </a:p>
        </p:txBody>
      </p:sp>
      <p:sp>
        <p:nvSpPr>
          <p:cNvPr id="742" name="Google Shape;742;g1c9031fab84_0_146"/>
          <p:cNvSpPr txBox="1"/>
          <p:nvPr/>
        </p:nvSpPr>
        <p:spPr>
          <a:xfrm>
            <a:off x="3275475" y="2328600"/>
            <a:ext cx="2023800" cy="1877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ourier New"/>
                <a:ea typeface="Courier New"/>
                <a:cs typeface="Courier New"/>
                <a:sym typeface="Courier New"/>
              </a:rPr>
              <a:t>provider "aws"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region = "us-east-1"</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resource "aws_s3_bucket" "terraform_s3"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bucket = "terraform-bucket-232"</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    acl = "private"</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p:txBody>
      </p:sp>
      <p:sp>
        <p:nvSpPr>
          <p:cNvPr id="743" name="Google Shape;743;g1c9031fab84_0_14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Required Version</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7" name="Shape 747"/>
        <p:cNvGrpSpPr/>
        <p:nvPr/>
      </p:nvGrpSpPr>
      <p:grpSpPr>
        <a:xfrm>
          <a:off x="0" y="0"/>
          <a:ext cx="0" cy="0"/>
          <a:chOff x="0" y="0"/>
          <a:chExt cx="0" cy="0"/>
        </a:xfrm>
      </p:grpSpPr>
      <p:sp>
        <p:nvSpPr>
          <p:cNvPr id="748" name="Google Shape;748;g1c9031fab84_0_165"/>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49" name="Google Shape;749;g1c9031fab84_0_165"/>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750" name="Google Shape;750;g1c9031fab84_0_165"/>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751" name="Google Shape;751;g1c9031fab84_0_165"/>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 Terraform Workflow</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752" name="Google Shape;752;g1c9031fab84_0_165"/>
          <p:cNvPicPr preferRelativeResize="0"/>
          <p:nvPr/>
        </p:nvPicPr>
        <p:blipFill rotWithShape="1">
          <a:blip r:embed="rId3">
            <a:alphaModFix/>
          </a:blip>
          <a:srcRect b="0" l="0" r="0" t="0"/>
          <a:stretch/>
        </p:blipFill>
        <p:spPr>
          <a:xfrm>
            <a:off x="7414200" y="4188000"/>
            <a:ext cx="1619100" cy="8095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g1c9031fab84_0_17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758" name="Google Shape;758;g1c9031fab84_0_17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59" name="Google Shape;759;g1c9031fab84_0_173"/>
          <p:cNvPicPr preferRelativeResize="0"/>
          <p:nvPr/>
        </p:nvPicPr>
        <p:blipFill rotWithShape="1">
          <a:blip r:embed="rId3">
            <a:alphaModFix/>
          </a:blip>
          <a:srcRect b="0" l="0" r="0" t="0"/>
          <a:stretch/>
        </p:blipFill>
        <p:spPr>
          <a:xfrm>
            <a:off x="7535475" y="167088"/>
            <a:ext cx="1436625" cy="718325"/>
          </a:xfrm>
          <a:prstGeom prst="rect">
            <a:avLst/>
          </a:prstGeom>
          <a:noFill/>
          <a:ln>
            <a:noFill/>
          </a:ln>
        </p:spPr>
      </p:pic>
      <p:sp>
        <p:nvSpPr>
          <p:cNvPr id="760" name="Google Shape;760;g1c9031fab84_0_173"/>
          <p:cNvSpPr txBox="1"/>
          <p:nvPr/>
        </p:nvSpPr>
        <p:spPr>
          <a:xfrm>
            <a:off x="182925" y="598238"/>
            <a:ext cx="4994700" cy="908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latin typeface="Times New Roman"/>
                <a:ea typeface="Times New Roman"/>
                <a:cs typeface="Times New Roman"/>
                <a:sym typeface="Times New Roman"/>
              </a:rPr>
              <a:t>What happened behind the scene when we type the terraform </a:t>
            </a:r>
            <a:r>
              <a:rPr lang="en" sz="1200">
                <a:latin typeface="Times New Roman"/>
                <a:ea typeface="Times New Roman"/>
                <a:cs typeface="Times New Roman"/>
                <a:sym typeface="Times New Roman"/>
              </a:rPr>
              <a:t>commands below? This similar to what happened the scene when you type kubectl apply?</a:t>
            </a:r>
            <a:endParaRPr sz="1200">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sz="1100">
              <a:latin typeface="Times New Roman"/>
              <a:ea typeface="Times New Roman"/>
              <a:cs typeface="Times New Roman"/>
              <a:sym typeface="Times New Roman"/>
            </a:endParaRPr>
          </a:p>
        </p:txBody>
      </p:sp>
      <p:sp>
        <p:nvSpPr>
          <p:cNvPr id="761" name="Google Shape;761;g1c9031fab84_0_17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Workflow</a:t>
            </a:r>
            <a:endParaRPr b="1" i="0" sz="1800" u="none" cap="none" strike="noStrike">
              <a:solidFill>
                <a:srgbClr val="0B5394"/>
              </a:solidFill>
              <a:latin typeface="Arial"/>
              <a:ea typeface="Arial"/>
              <a:cs typeface="Arial"/>
              <a:sym typeface="Arial"/>
            </a:endParaRPr>
          </a:p>
        </p:txBody>
      </p:sp>
      <p:sp>
        <p:nvSpPr>
          <p:cNvPr id="762" name="Google Shape;762;g1c9031fab84_0_173"/>
          <p:cNvSpPr txBox="1"/>
          <p:nvPr/>
        </p:nvSpPr>
        <p:spPr>
          <a:xfrm>
            <a:off x="182925" y="1790925"/>
            <a:ext cx="1761900" cy="1623900"/>
          </a:xfrm>
          <a:prstGeom prst="rect">
            <a:avLst/>
          </a:prstGeom>
          <a:noFill/>
          <a:ln>
            <a:noFill/>
          </a:ln>
        </p:spPr>
        <p:txBody>
          <a:bodyPr anchorCtr="0" anchor="t" bIns="91425" lIns="91425" spcFirstLastPara="1" rIns="91425" wrap="square" tIns="91425">
            <a:spAutoFit/>
          </a:bodyPr>
          <a:lstStyle/>
          <a:p>
            <a:pPr indent="-285750" lvl="0" marL="457200" marR="0" rtl="0" algn="l">
              <a:lnSpc>
                <a:spcPct val="150000"/>
              </a:lnSpc>
              <a:spcBef>
                <a:spcPts val="0"/>
              </a:spcBef>
              <a:spcAft>
                <a:spcPts val="0"/>
              </a:spcAft>
              <a:buSzPts val="900"/>
              <a:buFont typeface="Times New Roman"/>
              <a:buChar char="❖"/>
            </a:pPr>
            <a:r>
              <a:rPr lang="en" sz="1100">
                <a:latin typeface="Times New Roman"/>
                <a:ea typeface="Times New Roman"/>
                <a:cs typeface="Times New Roman"/>
                <a:sym typeface="Times New Roman"/>
              </a:rPr>
              <a:t>terraform init</a:t>
            </a:r>
            <a:endParaRPr sz="11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100">
                <a:solidFill>
                  <a:schemeClr val="dk1"/>
                </a:solidFill>
                <a:latin typeface="Times New Roman"/>
                <a:ea typeface="Times New Roman"/>
                <a:cs typeface="Times New Roman"/>
                <a:sym typeface="Times New Roman"/>
              </a:rPr>
              <a:t>t</a:t>
            </a:r>
            <a:r>
              <a:rPr lang="en" sz="1100">
                <a:solidFill>
                  <a:schemeClr val="dk1"/>
                </a:solidFill>
                <a:latin typeface="Times New Roman"/>
                <a:ea typeface="Times New Roman"/>
                <a:cs typeface="Times New Roman"/>
                <a:sym typeface="Times New Roman"/>
              </a:rPr>
              <a:t>erraform validate</a:t>
            </a:r>
            <a:endParaRPr sz="1100">
              <a:solidFill>
                <a:schemeClr val="dk1"/>
              </a:solidFill>
              <a:latin typeface="Times New Roman"/>
              <a:ea typeface="Times New Roman"/>
              <a:cs typeface="Times New Roman"/>
              <a:sym typeface="Times New Roman"/>
            </a:endParaRPr>
          </a:p>
          <a:p>
            <a:pPr indent="-285750" lvl="0" marL="457200" rtl="0" algn="l">
              <a:lnSpc>
                <a:spcPct val="150000"/>
              </a:lnSpc>
              <a:spcBef>
                <a:spcPts val="0"/>
              </a:spcBef>
              <a:spcAft>
                <a:spcPts val="0"/>
              </a:spcAft>
              <a:buClr>
                <a:schemeClr val="dk1"/>
              </a:buClr>
              <a:buSzPts val="900"/>
              <a:buFont typeface="Times New Roman"/>
              <a:buChar char="❖"/>
            </a:pPr>
            <a:r>
              <a:rPr lang="en" sz="1100">
                <a:solidFill>
                  <a:schemeClr val="dk1"/>
                </a:solidFill>
                <a:latin typeface="Times New Roman"/>
                <a:ea typeface="Times New Roman"/>
                <a:cs typeface="Times New Roman"/>
                <a:sym typeface="Times New Roman"/>
              </a:rPr>
              <a:t>terraform fmt</a:t>
            </a:r>
            <a:endParaRPr sz="1100">
              <a:solidFill>
                <a:schemeClr val="dk1"/>
              </a:solidFill>
              <a:latin typeface="Times New Roman"/>
              <a:ea typeface="Times New Roman"/>
              <a:cs typeface="Times New Roman"/>
              <a:sym typeface="Times New Roman"/>
            </a:endParaRPr>
          </a:p>
          <a:p>
            <a:pPr indent="-285750" lvl="0" marL="457200" rtl="0" algn="l">
              <a:lnSpc>
                <a:spcPct val="150000"/>
              </a:lnSpc>
              <a:spcBef>
                <a:spcPts val="0"/>
              </a:spcBef>
              <a:spcAft>
                <a:spcPts val="0"/>
              </a:spcAft>
              <a:buClr>
                <a:schemeClr val="dk1"/>
              </a:buClr>
              <a:buSzPts val="900"/>
              <a:buFont typeface="Times New Roman"/>
              <a:buChar char="❖"/>
            </a:pPr>
            <a:r>
              <a:rPr lang="en" sz="1100">
                <a:solidFill>
                  <a:schemeClr val="dk1"/>
                </a:solidFill>
                <a:latin typeface="Times New Roman"/>
                <a:ea typeface="Times New Roman"/>
                <a:cs typeface="Times New Roman"/>
                <a:sym typeface="Times New Roman"/>
              </a:rPr>
              <a:t>terraform plan</a:t>
            </a:r>
            <a:endParaRPr sz="1100">
              <a:solidFill>
                <a:schemeClr val="dk1"/>
              </a:solidFill>
              <a:latin typeface="Times New Roman"/>
              <a:ea typeface="Times New Roman"/>
              <a:cs typeface="Times New Roman"/>
              <a:sym typeface="Times New Roman"/>
            </a:endParaRPr>
          </a:p>
          <a:p>
            <a:pPr indent="-285750" lvl="0" marL="457200" rtl="0" algn="l">
              <a:lnSpc>
                <a:spcPct val="150000"/>
              </a:lnSpc>
              <a:spcBef>
                <a:spcPts val="0"/>
              </a:spcBef>
              <a:spcAft>
                <a:spcPts val="0"/>
              </a:spcAft>
              <a:buClr>
                <a:schemeClr val="dk1"/>
              </a:buClr>
              <a:buSzPts val="900"/>
              <a:buFont typeface="Times New Roman"/>
              <a:buChar char="❖"/>
            </a:pPr>
            <a:r>
              <a:rPr lang="en" sz="1100">
                <a:solidFill>
                  <a:schemeClr val="dk1"/>
                </a:solidFill>
                <a:latin typeface="Times New Roman"/>
                <a:ea typeface="Times New Roman"/>
                <a:cs typeface="Times New Roman"/>
                <a:sym typeface="Times New Roman"/>
              </a:rPr>
              <a:t>terraform apply</a:t>
            </a:r>
            <a:endParaRPr sz="1100">
              <a:solidFill>
                <a:schemeClr val="dk1"/>
              </a:solidFill>
              <a:latin typeface="Times New Roman"/>
              <a:ea typeface="Times New Roman"/>
              <a:cs typeface="Times New Roman"/>
              <a:sym typeface="Times New Roman"/>
            </a:endParaRPr>
          </a:p>
          <a:p>
            <a:pPr indent="-285750" lvl="0" marL="457200" rtl="0" algn="l">
              <a:lnSpc>
                <a:spcPct val="150000"/>
              </a:lnSpc>
              <a:spcBef>
                <a:spcPts val="0"/>
              </a:spcBef>
              <a:spcAft>
                <a:spcPts val="0"/>
              </a:spcAft>
              <a:buClr>
                <a:schemeClr val="dk1"/>
              </a:buClr>
              <a:buSzPts val="900"/>
              <a:buFont typeface="Times New Roman"/>
              <a:buChar char="❖"/>
            </a:pPr>
            <a:r>
              <a:rPr lang="en" sz="1100">
                <a:solidFill>
                  <a:schemeClr val="dk1"/>
                </a:solidFill>
                <a:latin typeface="Times New Roman"/>
                <a:ea typeface="Times New Roman"/>
                <a:cs typeface="Times New Roman"/>
                <a:sym typeface="Times New Roman"/>
              </a:rPr>
              <a:t>terraform destroy</a:t>
            </a:r>
            <a:endParaRPr sz="1100">
              <a:solidFill>
                <a:schemeClr val="dk1"/>
              </a:solidFill>
              <a:latin typeface="Times New Roman"/>
              <a:ea typeface="Times New Roman"/>
              <a:cs typeface="Times New Roman"/>
              <a:sym typeface="Times New Roman"/>
            </a:endParaRPr>
          </a:p>
        </p:txBody>
      </p:sp>
      <p:pic>
        <p:nvPicPr>
          <p:cNvPr id="763" name="Google Shape;763;g1c9031fab84_0_173"/>
          <p:cNvPicPr preferRelativeResize="0"/>
          <p:nvPr/>
        </p:nvPicPr>
        <p:blipFill rotWithShape="1">
          <a:blip r:embed="rId4">
            <a:alphaModFix/>
          </a:blip>
          <a:srcRect b="0" l="0" r="0" t="0"/>
          <a:stretch/>
        </p:blipFill>
        <p:spPr>
          <a:xfrm>
            <a:off x="1944825" y="1218655"/>
            <a:ext cx="6858073" cy="3680146"/>
          </a:xfrm>
          <a:prstGeom prst="rect">
            <a:avLst/>
          </a:prstGeom>
          <a:noFill/>
          <a:ln cap="flat" cmpd="sng" w="9525">
            <a:solidFill>
              <a:srgbClr val="171717"/>
            </a:solidFill>
            <a:prstDash val="solid"/>
            <a:round/>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g1c9031fab84_0_33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69" name="Google Shape;769;g1c9031fab84_0_33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Workflow</a:t>
            </a:r>
            <a:endParaRPr b="1" i="0" sz="1800" u="none" cap="none" strike="noStrike">
              <a:solidFill>
                <a:srgbClr val="0B5394"/>
              </a:solidFill>
              <a:latin typeface="Arial"/>
              <a:ea typeface="Arial"/>
              <a:cs typeface="Arial"/>
              <a:sym typeface="Arial"/>
            </a:endParaRPr>
          </a:p>
        </p:txBody>
      </p:sp>
      <p:cxnSp>
        <p:nvCxnSpPr>
          <p:cNvPr id="770" name="Google Shape;770;g1c9031fab84_0_33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71" name="Google Shape;771;g1c9031fab84_0_33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772" name="Google Shape;772;g1c9031fab84_0_333"/>
          <p:cNvPicPr preferRelativeResize="0"/>
          <p:nvPr/>
        </p:nvPicPr>
        <p:blipFill rotWithShape="1">
          <a:blip r:embed="rId4">
            <a:alphaModFix/>
          </a:blip>
          <a:srcRect b="0" l="0" r="0" t="0"/>
          <a:stretch/>
        </p:blipFill>
        <p:spPr>
          <a:xfrm>
            <a:off x="258475" y="786100"/>
            <a:ext cx="7767400" cy="4168099"/>
          </a:xfrm>
          <a:prstGeom prst="rect">
            <a:avLst/>
          </a:prstGeom>
          <a:noFill/>
          <a:ln cap="flat" cmpd="sng" w="9525">
            <a:solidFill>
              <a:srgbClr val="171717"/>
            </a:solidFill>
            <a:prstDash val="solid"/>
            <a:round/>
            <a:headEnd len="sm" w="sm" type="none"/>
            <a:tailEnd len="sm" w="sm" type="none"/>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1c5b60f80b6_0_147"/>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778" name="Google Shape;778;g1c5b60f80b6_0_147"/>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init</a:t>
            </a:r>
            <a:endParaRPr b="1" i="0" sz="1800" u="none" cap="none" strike="noStrike">
              <a:solidFill>
                <a:srgbClr val="0B5394"/>
              </a:solidFill>
              <a:latin typeface="Arial"/>
              <a:ea typeface="Arial"/>
              <a:cs typeface="Arial"/>
              <a:sym typeface="Arial"/>
            </a:endParaRPr>
          </a:p>
        </p:txBody>
      </p:sp>
      <p:cxnSp>
        <p:nvCxnSpPr>
          <p:cNvPr id="779" name="Google Shape;779;g1c5b60f80b6_0_147"/>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80" name="Google Shape;780;g1c5b60f80b6_0_147"/>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781" name="Google Shape;781;g1c5b60f80b6_0_147"/>
          <p:cNvSpPr txBox="1"/>
          <p:nvPr/>
        </p:nvSpPr>
        <p:spPr>
          <a:xfrm>
            <a:off x="5466450" y="1963650"/>
            <a:ext cx="3478800" cy="2955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terraform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required_version = "&gt;= 1.0.0"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required_providers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aws =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source  = "hashicorp/aws"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version = "&gt;= 3.0"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module "ec2-instance"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source        = "terraform-aws-modules/ec2-instance/aws"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version       = "4.3.0"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ami           = "ami-052efd3df9dad4825"</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instance_type = "t2.micro"</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tags =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Name = "web01"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p:txBody>
      </p:sp>
      <p:pic>
        <p:nvPicPr>
          <p:cNvPr id="782" name="Google Shape;782;g1c5b60f80b6_0_147"/>
          <p:cNvPicPr preferRelativeResize="0"/>
          <p:nvPr/>
        </p:nvPicPr>
        <p:blipFill>
          <a:blip r:embed="rId4">
            <a:alphaModFix/>
          </a:blip>
          <a:stretch>
            <a:fillRect/>
          </a:stretch>
        </p:blipFill>
        <p:spPr>
          <a:xfrm>
            <a:off x="282873" y="1963650"/>
            <a:ext cx="4962275" cy="2973075"/>
          </a:xfrm>
          <a:prstGeom prst="rect">
            <a:avLst/>
          </a:prstGeom>
          <a:noFill/>
          <a:ln cap="flat" cmpd="sng" w="9525">
            <a:solidFill>
              <a:srgbClr val="171717"/>
            </a:solidFill>
            <a:prstDash val="solid"/>
            <a:round/>
            <a:headEnd len="sm" w="sm" type="none"/>
            <a:tailEnd len="sm" w="sm" type="none"/>
          </a:ln>
        </p:spPr>
      </p:pic>
      <p:sp>
        <p:nvSpPr>
          <p:cNvPr id="783" name="Google Shape;783;g1c5b60f80b6_0_147"/>
          <p:cNvSpPr txBox="1"/>
          <p:nvPr/>
        </p:nvSpPr>
        <p:spPr>
          <a:xfrm>
            <a:off x="223600" y="704775"/>
            <a:ext cx="59025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Terraform init will </a:t>
            </a:r>
            <a:r>
              <a:rPr lang="en">
                <a:latin typeface="Times New Roman"/>
                <a:ea typeface="Times New Roman"/>
                <a:cs typeface="Times New Roman"/>
                <a:sym typeface="Times New Roman"/>
              </a:rPr>
              <a:t>download</a:t>
            </a:r>
            <a:r>
              <a:rPr lang="en">
                <a:latin typeface="Times New Roman"/>
                <a:ea typeface="Times New Roman"/>
                <a:cs typeface="Times New Roman"/>
                <a:sym typeface="Times New Roman"/>
              </a:rPr>
              <a:t> the provider, all the modules and store it local and it will no do anything</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It will also create </a:t>
            </a:r>
            <a:r>
              <a:rPr b="1" lang="en">
                <a:latin typeface="Times New Roman"/>
                <a:ea typeface="Times New Roman"/>
                <a:cs typeface="Times New Roman"/>
                <a:sym typeface="Times New Roman"/>
              </a:rPr>
              <a:t>.terraform.lock.hcl </a:t>
            </a:r>
            <a:r>
              <a:rPr lang="en">
                <a:latin typeface="Times New Roman"/>
                <a:ea typeface="Times New Roman"/>
                <a:cs typeface="Times New Roman"/>
                <a:sym typeface="Times New Roman"/>
              </a:rPr>
              <a:t>to lock the provider </a:t>
            </a:r>
            <a:r>
              <a:rPr lang="en">
                <a:latin typeface="Times New Roman"/>
                <a:ea typeface="Times New Roman"/>
                <a:cs typeface="Times New Roman"/>
                <a:sym typeface="Times New Roman"/>
              </a:rPr>
              <a:t>constraint</a:t>
            </a:r>
            <a:endParaRPr>
              <a:latin typeface="Times New Roman"/>
              <a:ea typeface="Times New Roman"/>
              <a:cs typeface="Times New Roman"/>
              <a:sym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1c9031fab84_0_19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rPr lang="en" sz="1050">
                <a:solidFill>
                  <a:schemeClr val="lt1"/>
                </a:solidFill>
              </a:rPr>
              <a:t>https://build5nines.com/terraform-dependency-lock-file-terraform-lock-hcl/</a:t>
            </a:r>
            <a:endParaRPr b="0" i="0" sz="1050" u="none" cap="none" strike="noStrike">
              <a:solidFill>
                <a:schemeClr val="lt1"/>
              </a:solidFill>
              <a:latin typeface="Arial"/>
              <a:ea typeface="Arial"/>
              <a:cs typeface="Arial"/>
              <a:sym typeface="Arial"/>
            </a:endParaRPr>
          </a:p>
        </p:txBody>
      </p:sp>
      <p:sp>
        <p:nvSpPr>
          <p:cNvPr id="789" name="Google Shape;789;g1c9031fab84_0_19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Dependency Lock File (.terraform.lock.hcl)</a:t>
            </a:r>
            <a:endParaRPr b="1" i="0" sz="1800" u="none" cap="none" strike="noStrike">
              <a:solidFill>
                <a:srgbClr val="0B5394"/>
              </a:solidFill>
              <a:latin typeface="Arial"/>
              <a:ea typeface="Arial"/>
              <a:cs typeface="Arial"/>
              <a:sym typeface="Arial"/>
            </a:endParaRPr>
          </a:p>
        </p:txBody>
      </p:sp>
      <p:cxnSp>
        <p:nvCxnSpPr>
          <p:cNvPr id="790" name="Google Shape;790;g1c9031fab84_0_19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791" name="Google Shape;791;g1c9031fab84_0_196"/>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792" name="Google Shape;792;g1c9031fab84_0_196"/>
          <p:cNvSpPr txBox="1"/>
          <p:nvPr/>
        </p:nvSpPr>
        <p:spPr>
          <a:xfrm>
            <a:off x="223600" y="704775"/>
            <a:ext cx="5902500" cy="923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200">
                <a:latin typeface="Times New Roman"/>
                <a:ea typeface="Times New Roman"/>
                <a:cs typeface="Times New Roman"/>
                <a:sym typeface="Times New Roman"/>
              </a:rPr>
              <a:t>Note:</a:t>
            </a:r>
            <a:r>
              <a:rPr lang="en" sz="1200">
                <a:latin typeface="Times New Roman"/>
                <a:ea typeface="Times New Roman"/>
                <a:cs typeface="Times New Roman"/>
                <a:sym typeface="Times New Roman"/>
              </a:rPr>
              <a:t> The dependency lock file (.terraform.lock.hcl) is a feature that relates to the use of Terraform 0.14 and later, as tracking dependency selections was added in version 0.14. Older versions did not track the dependency selections.</a:t>
            </a:r>
            <a:endParaRPr sz="1200">
              <a:latin typeface="Times New Roman"/>
              <a:ea typeface="Times New Roman"/>
              <a:cs typeface="Times New Roman"/>
              <a:sym typeface="Times New Roman"/>
            </a:endParaRPr>
          </a:p>
        </p:txBody>
      </p:sp>
      <p:sp>
        <p:nvSpPr>
          <p:cNvPr id="793" name="Google Shape;793;g1c9031fab84_0_196"/>
          <p:cNvSpPr txBox="1"/>
          <p:nvPr/>
        </p:nvSpPr>
        <p:spPr>
          <a:xfrm>
            <a:off x="223600" y="1694400"/>
            <a:ext cx="5828100" cy="1754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200">
                <a:latin typeface="Times New Roman"/>
                <a:ea typeface="Times New Roman"/>
                <a:cs typeface="Times New Roman"/>
                <a:sym typeface="Times New Roman"/>
              </a:rPr>
              <a:t>Every Terraform project has external dependencies on code that does not exist within the project itself. These external dependencies rely on </a:t>
            </a:r>
            <a:r>
              <a:rPr b="1" lang="en" sz="1200">
                <a:latin typeface="Times New Roman"/>
                <a:ea typeface="Times New Roman"/>
                <a:cs typeface="Times New Roman"/>
                <a:sym typeface="Times New Roman"/>
              </a:rPr>
              <a:t>Terraform Providers and Modules</a:t>
            </a:r>
            <a:r>
              <a:rPr lang="en" sz="1200">
                <a:latin typeface="Times New Roman"/>
                <a:ea typeface="Times New Roman"/>
                <a:cs typeface="Times New Roman"/>
                <a:sym typeface="Times New Roman"/>
              </a:rPr>
              <a:t> that may exist outside the code base of the Terraform project. Terraform 0.14 and later uses the </a:t>
            </a:r>
            <a:r>
              <a:rPr b="1" lang="en" sz="1200">
                <a:latin typeface="Times New Roman"/>
                <a:ea typeface="Times New Roman"/>
                <a:cs typeface="Times New Roman"/>
                <a:sym typeface="Times New Roman"/>
              </a:rPr>
              <a:t>Dependency Lock File track its decision from one run to another on determining which dependencies are potentially compatible with the current configuration to select the appropriate dependency versions for use.</a:t>
            </a:r>
            <a:endParaRPr b="1" sz="1200">
              <a:latin typeface="Times New Roman"/>
              <a:ea typeface="Times New Roman"/>
              <a:cs typeface="Times New Roman"/>
              <a:sym typeface="Times New Roman"/>
            </a:endParaRPr>
          </a:p>
        </p:txBody>
      </p:sp>
      <p:sp>
        <p:nvSpPr>
          <p:cNvPr id="794" name="Google Shape;794;g1c9031fab84_0_196"/>
          <p:cNvSpPr txBox="1"/>
          <p:nvPr/>
        </p:nvSpPr>
        <p:spPr>
          <a:xfrm>
            <a:off x="6126100" y="4425175"/>
            <a:ext cx="280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4"/>
              </a:rPr>
              <a:t>https://build5nines.com/terraform-dependency-lock-file-terraform-lock-hcl/</a:t>
            </a:r>
            <a:endParaRPr/>
          </a:p>
        </p:txBody>
      </p:sp>
      <p:sp>
        <p:nvSpPr>
          <p:cNvPr id="795" name="Google Shape;795;g1c9031fab84_0_196"/>
          <p:cNvSpPr txBox="1"/>
          <p:nvPr/>
        </p:nvSpPr>
        <p:spPr>
          <a:xfrm>
            <a:off x="223600" y="3449100"/>
            <a:ext cx="5828100" cy="1569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600">
                <a:latin typeface="Times New Roman"/>
                <a:ea typeface="Times New Roman"/>
                <a:cs typeface="Times New Roman"/>
                <a:sym typeface="Times New Roman"/>
              </a:rPr>
              <a:t>PS:</a:t>
            </a:r>
            <a:endParaRPr b="1" sz="1600">
              <a:latin typeface="Times New Roman"/>
              <a:ea typeface="Times New Roman"/>
              <a:cs typeface="Times New Roman"/>
              <a:sym typeface="Times New Roman"/>
            </a:endParaRPr>
          </a:p>
          <a:p>
            <a:pPr indent="-279400" lvl="0" marL="457200" rtl="0" algn="just">
              <a:lnSpc>
                <a:spcPct val="150000"/>
              </a:lnSpc>
              <a:spcBef>
                <a:spcPts val="0"/>
              </a:spcBef>
              <a:spcAft>
                <a:spcPts val="0"/>
              </a:spcAft>
              <a:buSzPts val="800"/>
              <a:buFont typeface="Times New Roman"/>
              <a:buChar char="❖"/>
            </a:pPr>
            <a:r>
              <a:rPr lang="en" sz="1200">
                <a:solidFill>
                  <a:schemeClr val="dk1"/>
                </a:solidFill>
                <a:latin typeface="Times New Roman"/>
                <a:ea typeface="Times New Roman"/>
                <a:cs typeface="Times New Roman"/>
                <a:sym typeface="Times New Roman"/>
              </a:rPr>
              <a:t>The dependency lock file (.terraform.lock.hcl) should be checkout in the version control system</a:t>
            </a:r>
            <a:endParaRPr sz="1200">
              <a:solidFill>
                <a:schemeClr val="dk1"/>
              </a:solidFill>
              <a:latin typeface="Times New Roman"/>
              <a:ea typeface="Times New Roman"/>
              <a:cs typeface="Times New Roman"/>
              <a:sym typeface="Times New Roman"/>
            </a:endParaRPr>
          </a:p>
          <a:p>
            <a:pPr indent="-279400" lvl="0" marL="457200" rtl="0" algn="just">
              <a:lnSpc>
                <a:spcPct val="150000"/>
              </a:lnSpc>
              <a:spcBef>
                <a:spcPts val="0"/>
              </a:spcBef>
              <a:spcAft>
                <a:spcPts val="0"/>
              </a:spcAft>
              <a:buClr>
                <a:srgbClr val="980000"/>
              </a:buClr>
              <a:buSzPts val="800"/>
              <a:buFont typeface="Times New Roman"/>
              <a:buChar char="❖"/>
            </a:pPr>
            <a:r>
              <a:rPr b="1" lang="en" sz="1200">
                <a:solidFill>
                  <a:srgbClr val="980000"/>
                </a:solidFill>
                <a:latin typeface="Times New Roman"/>
                <a:ea typeface="Times New Roman"/>
                <a:cs typeface="Times New Roman"/>
                <a:sym typeface="Times New Roman"/>
              </a:rPr>
              <a:t>In the real, if you are have an issue with terraform init, please delete the The dependency lock file (.terraform.lock.hcl) and try it again</a:t>
            </a:r>
            <a:endParaRPr b="1" sz="1200">
              <a:solidFill>
                <a:srgbClr val="980000"/>
              </a:solidFill>
              <a:latin typeface="Times New Roman"/>
              <a:ea typeface="Times New Roman"/>
              <a:cs typeface="Times New Roman"/>
              <a:sym typeface="Times New Roman"/>
            </a:endParaRPr>
          </a:p>
        </p:txBody>
      </p:sp>
      <p:sp>
        <p:nvSpPr>
          <p:cNvPr id="796" name="Google Shape;796;g1c9031fab84_0_196"/>
          <p:cNvSpPr txBox="1"/>
          <p:nvPr/>
        </p:nvSpPr>
        <p:spPr>
          <a:xfrm>
            <a:off x="6261650" y="1023275"/>
            <a:ext cx="2473500" cy="3232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terraform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required_version = "&gt;= 1.0.0"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required_providers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aws =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source  = "hashicorp/aws"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version = "&gt;= 3.0"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module "ec2-instance"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source        = "terraform-aws-modules/ec2-instance/aws"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version       = "4.3.0"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ami           = "ami-052efd3df9dad4825"</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instance_type = "t2.micro"</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tags =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Name = "web01"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p:txBody>
      </p:sp>
      <p:cxnSp>
        <p:nvCxnSpPr>
          <p:cNvPr id="797" name="Google Shape;797;g1c9031fab84_0_196"/>
          <p:cNvCxnSpPr>
            <a:endCxn id="798" idx="1"/>
          </p:cNvCxnSpPr>
          <p:nvPr/>
        </p:nvCxnSpPr>
        <p:spPr>
          <a:xfrm flipH="1" rot="10800000">
            <a:off x="3686525" y="3519075"/>
            <a:ext cx="1070700" cy="967200"/>
          </a:xfrm>
          <a:prstGeom prst="straightConnector1">
            <a:avLst/>
          </a:prstGeom>
          <a:noFill/>
          <a:ln cap="flat" cmpd="sng" w="19050">
            <a:solidFill>
              <a:srgbClr val="0000FF"/>
            </a:solidFill>
            <a:prstDash val="solid"/>
            <a:round/>
            <a:headEnd len="med" w="med" type="oval"/>
            <a:tailEnd len="med" w="med" type="triangle"/>
          </a:ln>
        </p:spPr>
      </p:cxnSp>
      <p:sp>
        <p:nvSpPr>
          <p:cNvPr id="798" name="Google Shape;798;g1c9031fab84_0_196"/>
          <p:cNvSpPr txBox="1"/>
          <p:nvPr/>
        </p:nvSpPr>
        <p:spPr>
          <a:xfrm>
            <a:off x="4757225" y="3218925"/>
            <a:ext cx="779400" cy="600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700">
                <a:solidFill>
                  <a:srgbClr val="2D7EF4"/>
                </a:solidFill>
                <a:highlight>
                  <a:schemeClr val="accent4"/>
                </a:highlight>
                <a:latin typeface="Times New Roman"/>
                <a:ea typeface="Times New Roman"/>
                <a:cs typeface="Times New Roman"/>
                <a:sym typeface="Times New Roman"/>
              </a:rPr>
              <a:t>why</a:t>
            </a:r>
            <a:endParaRPr sz="2700">
              <a:solidFill>
                <a:srgbClr val="2D7EF4"/>
              </a:solidFill>
              <a:highlight>
                <a:schemeClr val="accent4"/>
              </a:highlight>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12" name="Google Shape;112;p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13" name="Google Shape;113;p8"/>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14" name="Google Shape;114;p8"/>
          <p:cNvPicPr preferRelativeResize="0"/>
          <p:nvPr/>
        </p:nvPicPr>
        <p:blipFill rotWithShape="1">
          <a:blip r:embed="rId4">
            <a:alphaModFix/>
          </a:blip>
          <a:srcRect b="0" l="0" r="0" t="0"/>
          <a:stretch/>
        </p:blipFill>
        <p:spPr>
          <a:xfrm>
            <a:off x="670350" y="1356250"/>
            <a:ext cx="8010525" cy="3001150"/>
          </a:xfrm>
          <a:prstGeom prst="rect">
            <a:avLst/>
          </a:prstGeom>
          <a:noFill/>
          <a:ln>
            <a:noFill/>
          </a:ln>
        </p:spPr>
      </p:pic>
      <p:sp>
        <p:nvSpPr>
          <p:cNvPr id="115" name="Google Shape;115;p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Traditional Way of Managing Infrastructure</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g1c9031fab84_0_236"/>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804" name="Google Shape;804;g1c9031fab84_0_23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805" name="Google Shape;805;g1c9031fab84_0_236"/>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806" name="Google Shape;806;g1c9031fab84_0_236"/>
          <p:cNvPicPr preferRelativeResize="0"/>
          <p:nvPr/>
        </p:nvPicPr>
        <p:blipFill>
          <a:blip r:embed="rId4">
            <a:alphaModFix/>
          </a:blip>
          <a:stretch>
            <a:fillRect/>
          </a:stretch>
        </p:blipFill>
        <p:spPr>
          <a:xfrm>
            <a:off x="331900" y="1606050"/>
            <a:ext cx="5659084" cy="3232499"/>
          </a:xfrm>
          <a:prstGeom prst="rect">
            <a:avLst/>
          </a:prstGeom>
          <a:noFill/>
          <a:ln>
            <a:noFill/>
          </a:ln>
        </p:spPr>
      </p:pic>
      <p:sp>
        <p:nvSpPr>
          <p:cNvPr id="807" name="Google Shape;807;g1c9031fab84_0_23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Dependency Lock File (.terraform.lock.hcl)</a:t>
            </a:r>
            <a:endParaRPr b="1" i="0" sz="1800" u="none" cap="none" strike="noStrike">
              <a:solidFill>
                <a:srgbClr val="0B5394"/>
              </a:solidFill>
              <a:latin typeface="Arial"/>
              <a:ea typeface="Arial"/>
              <a:cs typeface="Arial"/>
              <a:sym typeface="Arial"/>
            </a:endParaRPr>
          </a:p>
        </p:txBody>
      </p:sp>
      <p:sp>
        <p:nvSpPr>
          <p:cNvPr id="808" name="Google Shape;808;g1c9031fab84_0_236"/>
          <p:cNvSpPr txBox="1"/>
          <p:nvPr/>
        </p:nvSpPr>
        <p:spPr>
          <a:xfrm>
            <a:off x="6126100" y="4425175"/>
            <a:ext cx="280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5"/>
              </a:rPr>
              <a:t>https://build5nines.com/terraform-dependency-lock-file-terraform-lock-hcl/</a:t>
            </a:r>
            <a:endParaRPr/>
          </a:p>
        </p:txBody>
      </p:sp>
      <p:sp>
        <p:nvSpPr>
          <p:cNvPr id="809" name="Google Shape;809;g1c9031fab84_0_236"/>
          <p:cNvSpPr txBox="1"/>
          <p:nvPr/>
        </p:nvSpPr>
        <p:spPr>
          <a:xfrm>
            <a:off x="6241325" y="1084250"/>
            <a:ext cx="2473500" cy="32325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terraform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required_version = "&gt;= 1.0.0"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required_providers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aws =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source  = "hashicorp/aws"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version = "&gt;= 3.0"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module "ec2-instance"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source        = "terraform-aws-modules/ec2-instance/aws"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version       = "4.3.0"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ami           = "ami-052efd3df9dad4825"</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instance_type = "t2.micro"</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tags =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Name = "web01"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p:txBody>
      </p:sp>
      <p:sp>
        <p:nvSpPr>
          <p:cNvPr id="810" name="Google Shape;810;g1c9031fab84_0_236"/>
          <p:cNvSpPr txBox="1"/>
          <p:nvPr/>
        </p:nvSpPr>
        <p:spPr>
          <a:xfrm>
            <a:off x="257350" y="982600"/>
            <a:ext cx="3984600" cy="431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dependency lock file (.terraform.lock.hcl)</a:t>
            </a:r>
            <a:endParaRPr sz="18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g1c9031fab84_0_25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16" name="Google Shape;816;g1c9031fab84_0_25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valide</a:t>
            </a:r>
            <a:endParaRPr b="1" i="0" sz="1800" u="none" cap="none" strike="noStrike">
              <a:solidFill>
                <a:srgbClr val="0B5394"/>
              </a:solidFill>
              <a:latin typeface="Arial"/>
              <a:ea typeface="Arial"/>
              <a:cs typeface="Arial"/>
              <a:sym typeface="Arial"/>
            </a:endParaRPr>
          </a:p>
        </p:txBody>
      </p:sp>
      <p:cxnSp>
        <p:nvCxnSpPr>
          <p:cNvPr id="817" name="Google Shape;817;g1c9031fab84_0_25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818" name="Google Shape;818;g1c9031fab84_0_25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819" name="Google Shape;819;g1c9031fab84_0_253"/>
          <p:cNvSpPr txBox="1"/>
          <p:nvPr/>
        </p:nvSpPr>
        <p:spPr>
          <a:xfrm>
            <a:off x="223600" y="638163"/>
            <a:ext cx="59025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This will validate all the </a:t>
            </a:r>
            <a:r>
              <a:rPr lang="en" sz="1200">
                <a:latin typeface="Times New Roman"/>
                <a:ea typeface="Times New Roman"/>
                <a:cs typeface="Times New Roman"/>
                <a:sym typeface="Times New Roman"/>
              </a:rPr>
              <a:t>configuration</a:t>
            </a:r>
            <a:r>
              <a:rPr lang="en" sz="1200">
                <a:latin typeface="Times New Roman"/>
                <a:ea typeface="Times New Roman"/>
                <a:cs typeface="Times New Roman"/>
                <a:sym typeface="Times New Roman"/>
              </a:rPr>
              <a:t> syntax and make sure all </a:t>
            </a:r>
            <a:r>
              <a:rPr lang="en" sz="1200">
                <a:latin typeface="Times New Roman"/>
                <a:ea typeface="Times New Roman"/>
                <a:cs typeface="Times New Roman"/>
                <a:sym typeface="Times New Roman"/>
              </a:rPr>
              <a:t>syntax</a:t>
            </a:r>
            <a:r>
              <a:rPr lang="en" sz="1200">
                <a:latin typeface="Times New Roman"/>
                <a:ea typeface="Times New Roman"/>
                <a:cs typeface="Times New Roman"/>
                <a:sym typeface="Times New Roman"/>
              </a:rPr>
              <a:t> are correct</a:t>
            </a:r>
            <a:endParaRPr sz="1200">
              <a:latin typeface="Times New Roman"/>
              <a:ea typeface="Times New Roman"/>
              <a:cs typeface="Times New Roman"/>
              <a:sym typeface="Times New Roman"/>
            </a:endParaRPr>
          </a:p>
        </p:txBody>
      </p:sp>
      <p:pic>
        <p:nvPicPr>
          <p:cNvPr id="820" name="Google Shape;820;g1c9031fab84_0_253"/>
          <p:cNvPicPr preferRelativeResize="0"/>
          <p:nvPr/>
        </p:nvPicPr>
        <p:blipFill>
          <a:blip r:embed="rId4">
            <a:alphaModFix/>
          </a:blip>
          <a:stretch>
            <a:fillRect/>
          </a:stretch>
        </p:blipFill>
        <p:spPr>
          <a:xfrm>
            <a:off x="708850" y="1074075"/>
            <a:ext cx="7396050" cy="3925551"/>
          </a:xfrm>
          <a:prstGeom prst="rect">
            <a:avLst/>
          </a:prstGeom>
          <a:noFill/>
          <a:ln>
            <a:noFill/>
          </a:ln>
        </p:spPr>
      </p:pic>
      <p:sp>
        <p:nvSpPr>
          <p:cNvPr id="821" name="Google Shape;821;g1c9031fab84_0_253"/>
          <p:cNvSpPr/>
          <p:nvPr/>
        </p:nvSpPr>
        <p:spPr>
          <a:xfrm>
            <a:off x="2642900" y="2331175"/>
            <a:ext cx="908100" cy="122100"/>
          </a:xfrm>
          <a:prstGeom prst="rect">
            <a:avLst/>
          </a:prstGeom>
          <a:solidFill>
            <a:srgbClr val="FFFFFF">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2" name="Google Shape;822;g1c9031fab84_0_253"/>
          <p:cNvCxnSpPr>
            <a:stCxn id="821" idx="3"/>
          </p:cNvCxnSpPr>
          <p:nvPr/>
        </p:nvCxnSpPr>
        <p:spPr>
          <a:xfrm>
            <a:off x="3551000" y="2392225"/>
            <a:ext cx="1172400" cy="528600"/>
          </a:xfrm>
          <a:prstGeom prst="straightConnector1">
            <a:avLst/>
          </a:prstGeom>
          <a:noFill/>
          <a:ln cap="flat" cmpd="sng" w="28575">
            <a:solidFill>
              <a:srgbClr val="FF0000"/>
            </a:solidFill>
            <a:prstDash val="solid"/>
            <a:round/>
            <a:headEnd len="med" w="med" type="none"/>
            <a:tailEnd len="med" w="med" type="triangle"/>
          </a:ln>
        </p:spPr>
      </p:cxnSp>
      <p:sp>
        <p:nvSpPr>
          <p:cNvPr id="823" name="Google Shape;823;g1c9031fab84_0_253"/>
          <p:cNvSpPr txBox="1"/>
          <p:nvPr/>
        </p:nvSpPr>
        <p:spPr>
          <a:xfrm>
            <a:off x="4913100" y="2764875"/>
            <a:ext cx="1572300" cy="400200"/>
          </a:xfrm>
          <a:prstGeom prst="rect">
            <a:avLst/>
          </a:prstGeom>
          <a:solidFill>
            <a:srgbClr val="3C78D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This is the issue</a:t>
            </a:r>
            <a:endParaRPr>
              <a:solidFill>
                <a:schemeClr val="lt1"/>
              </a:solidFill>
            </a:endParaRPr>
          </a:p>
        </p:txBody>
      </p:sp>
      <p:cxnSp>
        <p:nvCxnSpPr>
          <p:cNvPr id="824" name="Google Shape;824;g1c9031fab84_0_253"/>
          <p:cNvCxnSpPr/>
          <p:nvPr/>
        </p:nvCxnSpPr>
        <p:spPr>
          <a:xfrm>
            <a:off x="4560700" y="4391300"/>
            <a:ext cx="799800" cy="0"/>
          </a:xfrm>
          <a:prstGeom prst="straightConnector1">
            <a:avLst/>
          </a:prstGeom>
          <a:noFill/>
          <a:ln cap="flat" cmpd="sng" w="19050">
            <a:solidFill>
              <a:srgbClr val="FF0000"/>
            </a:solidFill>
            <a:prstDash val="solid"/>
            <a:round/>
            <a:headEnd len="med" w="med" type="none"/>
            <a:tailEnd len="med" w="med" type="triangle"/>
          </a:ln>
        </p:spPr>
      </p:cxnSp>
      <p:sp>
        <p:nvSpPr>
          <p:cNvPr id="825" name="Google Shape;825;g1c9031fab84_0_253"/>
          <p:cNvSpPr txBox="1"/>
          <p:nvPr/>
        </p:nvSpPr>
        <p:spPr>
          <a:xfrm>
            <a:off x="5502675" y="4079575"/>
            <a:ext cx="1206300" cy="400200"/>
          </a:xfrm>
          <a:prstGeom prst="rect">
            <a:avLst/>
          </a:prstGeom>
          <a:solidFill>
            <a:srgbClr val="3C78D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Line number </a:t>
            </a:r>
            <a:endParaRPr>
              <a:solidFill>
                <a:schemeClr val="lt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g1c9031fab84_0_26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31" name="Google Shape;831;g1c9031fab84_0_26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validate</a:t>
            </a:r>
            <a:endParaRPr b="1" i="0" sz="1800" u="none" cap="none" strike="noStrike">
              <a:solidFill>
                <a:srgbClr val="0B5394"/>
              </a:solidFill>
              <a:latin typeface="Arial"/>
              <a:ea typeface="Arial"/>
              <a:cs typeface="Arial"/>
              <a:sym typeface="Arial"/>
            </a:endParaRPr>
          </a:p>
        </p:txBody>
      </p:sp>
      <p:cxnSp>
        <p:nvCxnSpPr>
          <p:cNvPr id="832" name="Google Shape;832;g1c9031fab84_0_26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833" name="Google Shape;833;g1c9031fab84_0_26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834" name="Google Shape;834;g1c9031fab84_0_263"/>
          <p:cNvPicPr preferRelativeResize="0"/>
          <p:nvPr/>
        </p:nvPicPr>
        <p:blipFill>
          <a:blip r:embed="rId4">
            <a:alphaModFix/>
          </a:blip>
          <a:stretch>
            <a:fillRect/>
          </a:stretch>
        </p:blipFill>
        <p:spPr>
          <a:xfrm>
            <a:off x="254675" y="1030500"/>
            <a:ext cx="6691713" cy="3808099"/>
          </a:xfrm>
          <a:prstGeom prst="rect">
            <a:avLst/>
          </a:prstGeom>
          <a:noFill/>
          <a:ln cap="flat" cmpd="sng" w="9525">
            <a:solidFill>
              <a:srgbClr val="171717"/>
            </a:solidFill>
            <a:prstDash val="solid"/>
            <a:round/>
            <a:headEnd len="sm" w="sm" type="none"/>
            <a:tailEnd len="sm" w="sm" type="none"/>
          </a:ln>
        </p:spPr>
      </p:pic>
      <p:sp>
        <p:nvSpPr>
          <p:cNvPr id="835" name="Google Shape;835;g1c9031fab84_0_263"/>
          <p:cNvSpPr/>
          <p:nvPr/>
        </p:nvSpPr>
        <p:spPr>
          <a:xfrm>
            <a:off x="3178250" y="2276975"/>
            <a:ext cx="3679800" cy="196500"/>
          </a:xfrm>
          <a:prstGeom prst="rect">
            <a:avLst/>
          </a:pr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6" name="Google Shape;836;g1c9031fab84_0_263"/>
          <p:cNvCxnSpPr>
            <a:stCxn id="835" idx="3"/>
          </p:cNvCxnSpPr>
          <p:nvPr/>
        </p:nvCxnSpPr>
        <p:spPr>
          <a:xfrm flipH="1" rot="10800000">
            <a:off x="6858050" y="2087225"/>
            <a:ext cx="582900" cy="288000"/>
          </a:xfrm>
          <a:prstGeom prst="straightConnector1">
            <a:avLst/>
          </a:prstGeom>
          <a:noFill/>
          <a:ln cap="flat" cmpd="sng" w="9525">
            <a:solidFill>
              <a:schemeClr val="dk2"/>
            </a:solidFill>
            <a:prstDash val="solid"/>
            <a:round/>
            <a:headEnd len="med" w="med" type="none"/>
            <a:tailEnd len="med" w="med" type="triangle"/>
          </a:ln>
        </p:spPr>
      </p:cxnSp>
      <p:sp>
        <p:nvSpPr>
          <p:cNvPr id="837" name="Google Shape;837;g1c9031fab84_0_263"/>
          <p:cNvSpPr txBox="1"/>
          <p:nvPr/>
        </p:nvSpPr>
        <p:spPr>
          <a:xfrm>
            <a:off x="7454350" y="1856800"/>
            <a:ext cx="1436700" cy="1644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Terraform validate will not be able to catch this typos. This will failed during terraform apply because the AMI is wrong</a:t>
            </a:r>
            <a:endParaRPr sz="1200">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g1c9031fab84_0_28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43" name="Google Shape;843;g1c9031fab84_0_28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validate</a:t>
            </a:r>
            <a:endParaRPr b="1" i="0" sz="1800" u="none" cap="none" strike="noStrike">
              <a:solidFill>
                <a:srgbClr val="0B5394"/>
              </a:solidFill>
              <a:latin typeface="Arial"/>
              <a:ea typeface="Arial"/>
              <a:cs typeface="Arial"/>
              <a:sym typeface="Arial"/>
            </a:endParaRPr>
          </a:p>
        </p:txBody>
      </p:sp>
      <p:cxnSp>
        <p:nvCxnSpPr>
          <p:cNvPr id="844" name="Google Shape;844;g1c9031fab84_0_28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845" name="Google Shape;845;g1c9031fab84_0_284"/>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846" name="Google Shape;846;g1c9031fab84_0_284"/>
          <p:cNvSpPr/>
          <p:nvPr/>
        </p:nvSpPr>
        <p:spPr>
          <a:xfrm>
            <a:off x="3178250" y="2276975"/>
            <a:ext cx="3679800" cy="196500"/>
          </a:xfrm>
          <a:prstGeom prst="rect">
            <a:avLst/>
          </a:prstGeom>
          <a:solidFill>
            <a:srgbClr val="FFFFFF">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7" name="Google Shape;847;g1c9031fab84_0_284"/>
          <p:cNvPicPr preferRelativeResize="0"/>
          <p:nvPr/>
        </p:nvPicPr>
        <p:blipFill>
          <a:blip r:embed="rId4">
            <a:alphaModFix/>
          </a:blip>
          <a:stretch>
            <a:fillRect/>
          </a:stretch>
        </p:blipFill>
        <p:spPr>
          <a:xfrm>
            <a:off x="697825" y="629500"/>
            <a:ext cx="5366209" cy="2236750"/>
          </a:xfrm>
          <a:prstGeom prst="rect">
            <a:avLst/>
          </a:prstGeom>
          <a:noFill/>
          <a:ln>
            <a:noFill/>
          </a:ln>
        </p:spPr>
      </p:pic>
      <p:pic>
        <p:nvPicPr>
          <p:cNvPr id="848" name="Google Shape;848;g1c9031fab84_0_284"/>
          <p:cNvPicPr preferRelativeResize="0"/>
          <p:nvPr/>
        </p:nvPicPr>
        <p:blipFill>
          <a:blip r:embed="rId5">
            <a:alphaModFix/>
          </a:blip>
          <a:stretch>
            <a:fillRect/>
          </a:stretch>
        </p:blipFill>
        <p:spPr>
          <a:xfrm>
            <a:off x="697825" y="2879761"/>
            <a:ext cx="5366200" cy="2119963"/>
          </a:xfrm>
          <a:prstGeom prst="rect">
            <a:avLst/>
          </a:prstGeom>
          <a:noFill/>
          <a:ln>
            <a:noFill/>
          </a:ln>
        </p:spPr>
      </p:pic>
      <p:sp>
        <p:nvSpPr>
          <p:cNvPr id="849" name="Google Shape;849;g1c9031fab84_0_284"/>
          <p:cNvSpPr txBox="1"/>
          <p:nvPr/>
        </p:nvSpPr>
        <p:spPr>
          <a:xfrm>
            <a:off x="6736025" y="1897450"/>
            <a:ext cx="1436700" cy="2068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Terraform fmt will automatically format your code. You can also </a:t>
            </a:r>
            <a:r>
              <a:rPr lang="en" sz="1200">
                <a:latin typeface="Times New Roman"/>
                <a:ea typeface="Times New Roman"/>
                <a:cs typeface="Times New Roman"/>
                <a:sym typeface="Times New Roman"/>
              </a:rPr>
              <a:t>enable</a:t>
            </a:r>
            <a:r>
              <a:rPr lang="en" sz="1200">
                <a:latin typeface="Times New Roman"/>
                <a:ea typeface="Times New Roman"/>
                <a:cs typeface="Times New Roman"/>
                <a:sym typeface="Times New Roman"/>
              </a:rPr>
              <a:t> this feature in VS code to automatically </a:t>
            </a:r>
            <a:r>
              <a:rPr lang="en" sz="1200">
                <a:latin typeface="Times New Roman"/>
                <a:ea typeface="Times New Roman"/>
                <a:cs typeface="Times New Roman"/>
                <a:sym typeface="Times New Roman"/>
              </a:rPr>
              <a:t>format</a:t>
            </a:r>
            <a:r>
              <a:rPr lang="en" sz="1200">
                <a:latin typeface="Times New Roman"/>
                <a:ea typeface="Times New Roman"/>
                <a:cs typeface="Times New Roman"/>
                <a:sym typeface="Times New Roman"/>
              </a:rPr>
              <a:t> your code when you save it.</a:t>
            </a:r>
            <a:endParaRPr sz="1200">
              <a:latin typeface="Times New Roman"/>
              <a:ea typeface="Times New Roman"/>
              <a:cs typeface="Times New Roman"/>
              <a:sym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g1c9031fab84_0_30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55" name="Google Shape;855;g1c9031fab84_0_30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plan</a:t>
            </a:r>
            <a:endParaRPr b="1" i="0" sz="1800" u="none" cap="none" strike="noStrike">
              <a:solidFill>
                <a:srgbClr val="0B5394"/>
              </a:solidFill>
              <a:latin typeface="Arial"/>
              <a:ea typeface="Arial"/>
              <a:cs typeface="Arial"/>
              <a:sym typeface="Arial"/>
            </a:endParaRPr>
          </a:p>
        </p:txBody>
      </p:sp>
      <p:cxnSp>
        <p:nvCxnSpPr>
          <p:cNvPr id="856" name="Google Shape;856;g1c9031fab84_0_30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857" name="Google Shape;857;g1c9031fab84_0_301"/>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858" name="Google Shape;858;g1c9031fab84_0_301"/>
          <p:cNvSpPr txBox="1"/>
          <p:nvPr/>
        </p:nvSpPr>
        <p:spPr>
          <a:xfrm>
            <a:off x="5466450" y="1963650"/>
            <a:ext cx="3478800" cy="2955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terraform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required_version = "&gt;= 1.0.0"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required_providers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aws =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source  = "hashicorp/aws"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version = "&gt;= 3.0"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module "ec2-instance"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source        = "terraform-aws-modules/ec2-instance/aws"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version       = "4.3.0"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ami           = "ami-052efd3df9dad4825"</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instance_type = "t2.micro"</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tags =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Name = "web01"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p:txBody>
      </p:sp>
      <p:sp>
        <p:nvSpPr>
          <p:cNvPr id="859" name="Google Shape;859;g1c9031fab84_0_301"/>
          <p:cNvSpPr txBox="1"/>
          <p:nvPr/>
        </p:nvSpPr>
        <p:spPr>
          <a:xfrm>
            <a:off x="223600" y="571550"/>
            <a:ext cx="4703100" cy="20319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Terraform plan will check if you are allow to access AWS API first using the .aws directory where your AWS access and secret keys are stored</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If you are allow to access AWS API, AMI will check if you have </a:t>
            </a:r>
            <a:r>
              <a:rPr lang="en" sz="1200">
                <a:latin typeface="Times New Roman"/>
                <a:ea typeface="Times New Roman"/>
                <a:cs typeface="Times New Roman"/>
                <a:sym typeface="Times New Roman"/>
              </a:rPr>
              <a:t>permission</a:t>
            </a:r>
            <a:r>
              <a:rPr lang="en" sz="1200">
                <a:latin typeface="Times New Roman"/>
                <a:ea typeface="Times New Roman"/>
                <a:cs typeface="Times New Roman"/>
                <a:sym typeface="Times New Roman"/>
              </a:rPr>
              <a:t> to create the resources that you want to create</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If you have the permission to create the resource, Terraform will show what will be created </a:t>
            </a:r>
            <a:endParaRPr sz="1200">
              <a:latin typeface="Times New Roman"/>
              <a:ea typeface="Times New Roman"/>
              <a:cs typeface="Times New Roman"/>
              <a:sym typeface="Times New Roman"/>
            </a:endParaRPr>
          </a:p>
        </p:txBody>
      </p:sp>
      <p:pic>
        <p:nvPicPr>
          <p:cNvPr id="860" name="Google Shape;860;g1c9031fab84_0_301"/>
          <p:cNvPicPr preferRelativeResize="0"/>
          <p:nvPr/>
        </p:nvPicPr>
        <p:blipFill>
          <a:blip r:embed="rId4">
            <a:alphaModFix/>
          </a:blip>
          <a:stretch>
            <a:fillRect/>
          </a:stretch>
        </p:blipFill>
        <p:spPr>
          <a:xfrm>
            <a:off x="540375" y="2603450"/>
            <a:ext cx="3972873" cy="2380300"/>
          </a:xfrm>
          <a:prstGeom prst="rect">
            <a:avLst/>
          </a:prstGeom>
          <a:noFill/>
          <a:ln cap="flat" cmpd="sng" w="9525">
            <a:solidFill>
              <a:srgbClr val="171717"/>
            </a:solidFill>
            <a:prstDash val="solid"/>
            <a:round/>
            <a:headEnd len="sm" w="sm" type="none"/>
            <a:tailEnd len="sm" w="sm" type="none"/>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g1c9031fab84_0_31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66" name="Google Shape;866;g1c9031fab84_0_31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apply</a:t>
            </a:r>
            <a:endParaRPr b="1" i="0" sz="1800" u="none" cap="none" strike="noStrike">
              <a:solidFill>
                <a:srgbClr val="0B5394"/>
              </a:solidFill>
              <a:latin typeface="Arial"/>
              <a:ea typeface="Arial"/>
              <a:cs typeface="Arial"/>
              <a:sym typeface="Arial"/>
            </a:endParaRPr>
          </a:p>
        </p:txBody>
      </p:sp>
      <p:cxnSp>
        <p:nvCxnSpPr>
          <p:cNvPr id="867" name="Google Shape;867;g1c9031fab84_0_31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868" name="Google Shape;868;g1c9031fab84_0_31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869" name="Google Shape;869;g1c9031fab84_0_313"/>
          <p:cNvSpPr txBox="1"/>
          <p:nvPr/>
        </p:nvSpPr>
        <p:spPr>
          <a:xfrm>
            <a:off x="5466450" y="1963650"/>
            <a:ext cx="3478800" cy="2955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terraform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required_version = "&gt;= 1.0.0"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required_providers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aws =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source  = "hashicorp/aws"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version = "&gt;= 3.0"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module "ec2-instance"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source        = "terraform-aws-modules/ec2-instance/aws"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version       = "4.3.0"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ami           = "ami-052efd3df9dad4825"</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instance_type = "t2.micro"</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tags =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Name = "web01"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p:txBody>
      </p:sp>
      <p:sp>
        <p:nvSpPr>
          <p:cNvPr id="870" name="Google Shape;870;g1c9031fab84_0_313"/>
          <p:cNvSpPr txBox="1"/>
          <p:nvPr/>
        </p:nvSpPr>
        <p:spPr>
          <a:xfrm>
            <a:off x="223600" y="571550"/>
            <a:ext cx="4703100" cy="20319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Terraform apply will check if you are allow to access AWS API first using the .aws directory where your AWS access and secret keys are stored</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If you are allow to access AWS API, AMI will check if you have permission to create the resources that you want to create</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If you have the permission to create the resource, Terraform will create the resource and record everything in the state file </a:t>
            </a:r>
            <a:endParaRPr sz="1200">
              <a:latin typeface="Times New Roman"/>
              <a:ea typeface="Times New Roman"/>
              <a:cs typeface="Times New Roman"/>
              <a:sym typeface="Times New Roman"/>
            </a:endParaRPr>
          </a:p>
        </p:txBody>
      </p:sp>
      <p:pic>
        <p:nvPicPr>
          <p:cNvPr id="871" name="Google Shape;871;g1c9031fab84_0_313"/>
          <p:cNvPicPr preferRelativeResize="0"/>
          <p:nvPr/>
        </p:nvPicPr>
        <p:blipFill>
          <a:blip r:embed="rId4">
            <a:alphaModFix/>
          </a:blip>
          <a:stretch>
            <a:fillRect/>
          </a:stretch>
        </p:blipFill>
        <p:spPr>
          <a:xfrm>
            <a:off x="700525" y="2603452"/>
            <a:ext cx="3939249" cy="2360147"/>
          </a:xfrm>
          <a:prstGeom prst="rect">
            <a:avLst/>
          </a:prstGeom>
          <a:noFill/>
          <a:ln cap="flat" cmpd="sng" w="9525">
            <a:solidFill>
              <a:srgbClr val="171717"/>
            </a:solidFill>
            <a:prstDash val="solid"/>
            <a:round/>
            <a:headEnd len="sm" w="sm" type="none"/>
            <a:tailEnd len="sm" w="sm" type="none"/>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g1c9031fab84_0_32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77" name="Google Shape;877;g1c9031fab84_0_32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destroy</a:t>
            </a:r>
            <a:endParaRPr b="1" i="0" sz="1800" u="none" cap="none" strike="noStrike">
              <a:solidFill>
                <a:srgbClr val="0B5394"/>
              </a:solidFill>
              <a:latin typeface="Arial"/>
              <a:ea typeface="Arial"/>
              <a:cs typeface="Arial"/>
              <a:sym typeface="Arial"/>
            </a:endParaRPr>
          </a:p>
        </p:txBody>
      </p:sp>
      <p:cxnSp>
        <p:nvCxnSpPr>
          <p:cNvPr id="878" name="Google Shape;878;g1c9031fab84_0_32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879" name="Google Shape;879;g1c9031fab84_0_32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880" name="Google Shape;880;g1c9031fab84_0_323"/>
          <p:cNvSpPr txBox="1"/>
          <p:nvPr/>
        </p:nvSpPr>
        <p:spPr>
          <a:xfrm>
            <a:off x="5466450" y="1963650"/>
            <a:ext cx="3478800" cy="2955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terraform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required_version = "&gt;= 1.0.0"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required_providers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aws =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source  = "hashicorp/aws"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version = "&gt;= 3.0"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module "ec2-instance"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source        = "terraform-aws-modules/ec2-instance/aws"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version       = "4.3.0"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ami           = "ami-052efd3df9dad4825"</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instance_type = "t2.micro"</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tags =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Name = "web01"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p:txBody>
      </p:sp>
      <p:sp>
        <p:nvSpPr>
          <p:cNvPr id="881" name="Google Shape;881;g1c9031fab84_0_323"/>
          <p:cNvSpPr txBox="1"/>
          <p:nvPr/>
        </p:nvSpPr>
        <p:spPr>
          <a:xfrm>
            <a:off x="223600" y="571550"/>
            <a:ext cx="4703100" cy="23088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Terraform destroy will check if you are allow to access AWS API first using the .aws directory where your AWS access and secret keys are stored</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If you are allow to access AWS API, AMI will check if you have permission to destroy the resources that you want to destroy the resource that you want to destroy</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If you have the permission to destroy the resource, Terraform will destroy the resource remove it in the state file also</a:t>
            </a:r>
            <a:endParaRPr sz="1200">
              <a:latin typeface="Times New Roman"/>
              <a:ea typeface="Times New Roman"/>
              <a:cs typeface="Times New Roman"/>
              <a:sym typeface="Times New Roman"/>
            </a:endParaRPr>
          </a:p>
        </p:txBody>
      </p:sp>
      <p:pic>
        <p:nvPicPr>
          <p:cNvPr id="882" name="Google Shape;882;g1c9031fab84_0_323"/>
          <p:cNvPicPr preferRelativeResize="0"/>
          <p:nvPr/>
        </p:nvPicPr>
        <p:blipFill>
          <a:blip r:embed="rId4">
            <a:alphaModFix/>
          </a:blip>
          <a:stretch>
            <a:fillRect/>
          </a:stretch>
        </p:blipFill>
        <p:spPr>
          <a:xfrm>
            <a:off x="700525" y="2879323"/>
            <a:ext cx="3478799" cy="2084277"/>
          </a:xfrm>
          <a:prstGeom prst="rect">
            <a:avLst/>
          </a:prstGeom>
          <a:noFill/>
          <a:ln cap="flat" cmpd="sng" w="9525">
            <a:solidFill>
              <a:srgbClr val="171717"/>
            </a:solidFill>
            <a:prstDash val="solid"/>
            <a:round/>
            <a:headEnd len="sm" w="sm" type="none"/>
            <a:tailEnd len="sm" w="sm" type="none"/>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6" name="Shape 886"/>
        <p:cNvGrpSpPr/>
        <p:nvPr/>
      </p:nvGrpSpPr>
      <p:grpSpPr>
        <a:xfrm>
          <a:off x="0" y="0"/>
          <a:ext cx="0" cy="0"/>
          <a:chOff x="0" y="0"/>
          <a:chExt cx="0" cy="0"/>
        </a:xfrm>
      </p:grpSpPr>
      <p:sp>
        <p:nvSpPr>
          <p:cNvPr id="887" name="Google Shape;887;g1d06bd3f3c5_0_0"/>
          <p:cNvSpPr/>
          <p:nvPr/>
        </p:nvSpPr>
        <p:spPr>
          <a:xfrm>
            <a:off x="33875"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88" name="Google Shape;888;g1d06bd3f3c5_0_0"/>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889" name="Google Shape;889;g1d06bd3f3c5_0_0"/>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890" name="Google Shape;890;g1d06bd3f3c5_0_0"/>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 Resource Deletion and Update In Terraform</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891" name="Google Shape;891;g1d06bd3f3c5_0_0"/>
          <p:cNvPicPr preferRelativeResize="0"/>
          <p:nvPr/>
        </p:nvPicPr>
        <p:blipFill rotWithShape="1">
          <a:blip r:embed="rId3">
            <a:alphaModFix/>
          </a:blip>
          <a:srcRect b="0" l="0" r="0" t="0"/>
          <a:stretch/>
        </p:blipFill>
        <p:spPr>
          <a:xfrm>
            <a:off x="7414200" y="4188000"/>
            <a:ext cx="1619100" cy="8095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g1c9031fab84_0_34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897" name="Google Shape;897;g1c9031fab84_0_34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How to Delete resources in Terraform?</a:t>
            </a:r>
            <a:endParaRPr b="1" i="0" sz="1800" u="none" cap="none" strike="noStrike">
              <a:solidFill>
                <a:srgbClr val="0B5394"/>
              </a:solidFill>
              <a:latin typeface="Arial"/>
              <a:ea typeface="Arial"/>
              <a:cs typeface="Arial"/>
              <a:sym typeface="Arial"/>
            </a:endParaRPr>
          </a:p>
        </p:txBody>
      </p:sp>
      <p:cxnSp>
        <p:nvCxnSpPr>
          <p:cNvPr id="898" name="Google Shape;898;g1c9031fab84_0_34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899" name="Google Shape;899;g1c9031fab84_0_349"/>
          <p:cNvPicPr preferRelativeResize="0"/>
          <p:nvPr/>
        </p:nvPicPr>
        <p:blipFill rotWithShape="1">
          <a:blip r:embed="rId3">
            <a:alphaModFix/>
          </a:blip>
          <a:srcRect b="0" l="0" r="0" t="0"/>
          <a:stretch/>
        </p:blipFill>
        <p:spPr>
          <a:xfrm>
            <a:off x="176175" y="4289675"/>
            <a:ext cx="1436625" cy="718325"/>
          </a:xfrm>
          <a:prstGeom prst="rect">
            <a:avLst/>
          </a:prstGeom>
          <a:noFill/>
          <a:ln>
            <a:noFill/>
          </a:ln>
        </p:spPr>
      </p:pic>
      <p:sp>
        <p:nvSpPr>
          <p:cNvPr id="900" name="Google Shape;900;g1c9031fab84_0_349"/>
          <p:cNvSpPr txBox="1"/>
          <p:nvPr/>
        </p:nvSpPr>
        <p:spPr>
          <a:xfrm>
            <a:off x="365950" y="1459300"/>
            <a:ext cx="4703100" cy="12006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This command will remove everything from the state file</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Please make sure that you want to destroy all the resources from the state file and in AWS before </a:t>
            </a:r>
            <a:r>
              <a:rPr lang="en" sz="1200">
                <a:latin typeface="Times New Roman"/>
                <a:ea typeface="Times New Roman"/>
                <a:cs typeface="Times New Roman"/>
                <a:sym typeface="Times New Roman"/>
              </a:rPr>
              <a:t>executing</a:t>
            </a:r>
            <a:r>
              <a:rPr lang="en" sz="1200">
                <a:latin typeface="Times New Roman"/>
                <a:ea typeface="Times New Roman"/>
                <a:cs typeface="Times New Roman"/>
                <a:sym typeface="Times New Roman"/>
              </a:rPr>
              <a:t> this command</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You can get fire because of this command</a:t>
            </a:r>
            <a:endParaRPr sz="1200">
              <a:latin typeface="Times New Roman"/>
              <a:ea typeface="Times New Roman"/>
              <a:cs typeface="Times New Roman"/>
              <a:sym typeface="Times New Roman"/>
            </a:endParaRPr>
          </a:p>
        </p:txBody>
      </p:sp>
      <p:sp>
        <p:nvSpPr>
          <p:cNvPr id="901" name="Google Shape;901;g1c9031fab84_0_349"/>
          <p:cNvSpPr txBox="1"/>
          <p:nvPr/>
        </p:nvSpPr>
        <p:spPr>
          <a:xfrm>
            <a:off x="5486800" y="193650"/>
            <a:ext cx="3478800" cy="4756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provider "aws"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region     = "us-east-1"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module "ec2-instance"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source        = "terraform-aws-modules/ec2-instance/aws"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version       = "4.3.0"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ami           = "ami-052efd3df9dad4825"</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instance_type = "t2.micro"</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tags =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Name = "web01"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variable "user_names"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description = "IAM usernames"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type        = list(string)</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default     = ["user1", "user2", "user3"]</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resource "aws_iam_user" "user1"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name = "user1"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resource "aws_iam_user" "user2"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name = "user2"</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resource "aws_iam_user" "user3"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name = "user3"</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sz="900">
              <a:latin typeface="Courier New"/>
              <a:ea typeface="Courier New"/>
              <a:cs typeface="Courier New"/>
              <a:sym typeface="Courier New"/>
            </a:endParaRPr>
          </a:p>
        </p:txBody>
      </p:sp>
      <p:pic>
        <p:nvPicPr>
          <p:cNvPr id="902" name="Google Shape;902;g1c9031fab84_0_349"/>
          <p:cNvPicPr preferRelativeResize="0"/>
          <p:nvPr/>
        </p:nvPicPr>
        <p:blipFill rotWithShape="1">
          <a:blip r:embed="rId4">
            <a:alphaModFix/>
          </a:blip>
          <a:srcRect b="11446" l="0" r="0" t="13047"/>
          <a:stretch/>
        </p:blipFill>
        <p:spPr>
          <a:xfrm>
            <a:off x="2097925" y="2883498"/>
            <a:ext cx="1534425" cy="1425977"/>
          </a:xfrm>
          <a:prstGeom prst="rect">
            <a:avLst/>
          </a:prstGeom>
          <a:noFill/>
          <a:ln>
            <a:noFill/>
          </a:ln>
        </p:spPr>
      </p:pic>
      <p:sp>
        <p:nvSpPr>
          <p:cNvPr id="903" name="Google Shape;903;g1c9031fab84_0_349"/>
          <p:cNvSpPr txBox="1"/>
          <p:nvPr/>
        </p:nvSpPr>
        <p:spPr>
          <a:xfrm>
            <a:off x="603125" y="948725"/>
            <a:ext cx="245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imes New Roman"/>
                <a:ea typeface="Times New Roman"/>
                <a:cs typeface="Times New Roman"/>
                <a:sym typeface="Times New Roman"/>
              </a:rPr>
              <a:t>Terraform destroy command</a:t>
            </a:r>
            <a:endParaRPr b="1">
              <a:latin typeface="Times New Roman"/>
              <a:ea typeface="Times New Roman"/>
              <a:cs typeface="Times New Roman"/>
              <a:sym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g1c925dff354_0_1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909" name="Google Shape;909;g1c925dff354_0_1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910" name="Google Shape;910;g1c925dff354_0_13"/>
          <p:cNvPicPr preferRelativeResize="0"/>
          <p:nvPr/>
        </p:nvPicPr>
        <p:blipFill rotWithShape="1">
          <a:blip r:embed="rId3">
            <a:alphaModFix/>
          </a:blip>
          <a:srcRect b="0" l="0" r="0" t="0"/>
          <a:stretch/>
        </p:blipFill>
        <p:spPr>
          <a:xfrm>
            <a:off x="176175" y="4289675"/>
            <a:ext cx="1436625" cy="718325"/>
          </a:xfrm>
          <a:prstGeom prst="rect">
            <a:avLst/>
          </a:prstGeom>
          <a:noFill/>
          <a:ln>
            <a:noFill/>
          </a:ln>
        </p:spPr>
      </p:pic>
      <p:sp>
        <p:nvSpPr>
          <p:cNvPr id="911" name="Google Shape;911;g1c925dff354_0_13"/>
          <p:cNvSpPr txBox="1"/>
          <p:nvPr/>
        </p:nvSpPr>
        <p:spPr>
          <a:xfrm>
            <a:off x="331900" y="1128800"/>
            <a:ext cx="4703100" cy="17547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We can Also comment out the resources in the TF file and run Terraform apply</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Or we remove the resource completely from the TF files and run terraform apply if we will not need it again in the future</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When you will run Terraform apply, the resource will be deleted from the state and in AWS</a:t>
            </a:r>
            <a:endParaRPr sz="1200">
              <a:latin typeface="Times New Roman"/>
              <a:ea typeface="Times New Roman"/>
              <a:cs typeface="Times New Roman"/>
              <a:sym typeface="Times New Roman"/>
            </a:endParaRPr>
          </a:p>
        </p:txBody>
      </p:sp>
      <p:sp>
        <p:nvSpPr>
          <p:cNvPr id="912" name="Google Shape;912;g1c925dff354_0_13"/>
          <p:cNvSpPr txBox="1"/>
          <p:nvPr/>
        </p:nvSpPr>
        <p:spPr>
          <a:xfrm>
            <a:off x="5486800" y="193650"/>
            <a:ext cx="3478800" cy="4756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provider "aws"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region     = "us-east-1"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module "ec2-instance"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source        = "terraform-aws-modules/ec2-instance/aws"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version       = "4.3.0"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ami           = "ami-052efd3df9dad4825"</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instance_type = "t2.micro"</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tags =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Name = "web01"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variable "user_names"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description = "IAM usernames"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type        = list(string)</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default     = ["user1", "user2", "user3"]</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resource "aws_iam_user" "user1"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name = "user1"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resource "aws_iam_user" "user2"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name = "user2"</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resource "aws_iam_user" "user3"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name = "user3"</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sz="900">
              <a:latin typeface="Courier New"/>
              <a:ea typeface="Courier New"/>
              <a:cs typeface="Courier New"/>
              <a:sym typeface="Courier New"/>
            </a:endParaRPr>
          </a:p>
        </p:txBody>
      </p:sp>
      <p:pic>
        <p:nvPicPr>
          <p:cNvPr id="913" name="Google Shape;913;g1c925dff354_0_13"/>
          <p:cNvPicPr preferRelativeResize="0"/>
          <p:nvPr/>
        </p:nvPicPr>
        <p:blipFill rotWithShape="1">
          <a:blip r:embed="rId4">
            <a:alphaModFix/>
          </a:blip>
          <a:srcRect b="11446" l="0" r="0" t="13047"/>
          <a:stretch/>
        </p:blipFill>
        <p:spPr>
          <a:xfrm>
            <a:off x="2097925" y="2883498"/>
            <a:ext cx="1534425" cy="1425977"/>
          </a:xfrm>
          <a:prstGeom prst="rect">
            <a:avLst/>
          </a:prstGeom>
          <a:noFill/>
          <a:ln>
            <a:noFill/>
          </a:ln>
        </p:spPr>
      </p:pic>
      <p:sp>
        <p:nvSpPr>
          <p:cNvPr id="914" name="Google Shape;914;g1c925dff354_0_1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How to Delete resources in Terraform?</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21" name="Google Shape;121;p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Managing Infrastructure with IaC</a:t>
            </a:r>
            <a:endParaRPr b="1" i="0" sz="1800" u="none" cap="none" strike="noStrike">
              <a:solidFill>
                <a:srgbClr val="0B5394"/>
              </a:solidFill>
              <a:latin typeface="Arial"/>
              <a:ea typeface="Arial"/>
              <a:cs typeface="Arial"/>
              <a:sym typeface="Arial"/>
            </a:endParaRPr>
          </a:p>
        </p:txBody>
      </p:sp>
      <p:cxnSp>
        <p:nvCxnSpPr>
          <p:cNvPr id="122" name="Google Shape;122;p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23" name="Google Shape;123;p9"/>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24" name="Google Shape;124;p9"/>
          <p:cNvPicPr preferRelativeResize="0"/>
          <p:nvPr/>
        </p:nvPicPr>
        <p:blipFill rotWithShape="1">
          <a:blip r:embed="rId4">
            <a:alphaModFix/>
          </a:blip>
          <a:srcRect b="0" l="0" r="0" t="13442"/>
          <a:stretch/>
        </p:blipFill>
        <p:spPr>
          <a:xfrm>
            <a:off x="857800" y="1477300"/>
            <a:ext cx="7211099" cy="3343825"/>
          </a:xfrm>
          <a:prstGeom prst="rect">
            <a:avLst/>
          </a:prstGeom>
          <a:noFill/>
          <a:ln>
            <a:noFill/>
          </a:ln>
        </p:spPr>
      </p:pic>
      <p:pic>
        <p:nvPicPr>
          <p:cNvPr id="125" name="Google Shape;125;p9"/>
          <p:cNvPicPr preferRelativeResize="0"/>
          <p:nvPr/>
        </p:nvPicPr>
        <p:blipFill rotWithShape="1">
          <a:blip r:embed="rId5">
            <a:alphaModFix/>
          </a:blip>
          <a:srcRect b="0" l="7079" r="8338" t="16310"/>
          <a:stretch/>
        </p:blipFill>
        <p:spPr>
          <a:xfrm>
            <a:off x="4330275" y="439274"/>
            <a:ext cx="1436625" cy="87031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g1c925dff354_0_3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920" name="Google Shape;920;g1c925dff354_0_3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921" name="Google Shape;921;g1c925dff354_0_30"/>
          <p:cNvPicPr preferRelativeResize="0"/>
          <p:nvPr/>
        </p:nvPicPr>
        <p:blipFill rotWithShape="1">
          <a:blip r:embed="rId3">
            <a:alphaModFix/>
          </a:blip>
          <a:srcRect b="0" l="0" r="0" t="0"/>
          <a:stretch/>
        </p:blipFill>
        <p:spPr>
          <a:xfrm>
            <a:off x="176175" y="4289675"/>
            <a:ext cx="1436625" cy="718325"/>
          </a:xfrm>
          <a:prstGeom prst="rect">
            <a:avLst/>
          </a:prstGeom>
          <a:noFill/>
          <a:ln>
            <a:noFill/>
          </a:ln>
        </p:spPr>
      </p:pic>
      <p:sp>
        <p:nvSpPr>
          <p:cNvPr id="922" name="Google Shape;922;g1c925dff354_0_30"/>
          <p:cNvSpPr txBox="1"/>
          <p:nvPr/>
        </p:nvSpPr>
        <p:spPr>
          <a:xfrm>
            <a:off x="331900" y="625075"/>
            <a:ext cx="58077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We can also target a specific resource and remove it from the state file if we do not want to comment out the resource run terraform apply.</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This is useful sometime in the real world (</a:t>
            </a:r>
            <a:r>
              <a:rPr b="1" lang="en" sz="1200">
                <a:latin typeface="Times New Roman"/>
                <a:ea typeface="Times New Roman"/>
                <a:cs typeface="Times New Roman"/>
                <a:sym typeface="Times New Roman"/>
              </a:rPr>
              <a:t>WHY?</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When we target and delete the resource, we can now remove it from the TF files</a:t>
            </a:r>
            <a:endParaRPr sz="1200">
              <a:latin typeface="Times New Roman"/>
              <a:ea typeface="Times New Roman"/>
              <a:cs typeface="Times New Roman"/>
              <a:sym typeface="Times New Roman"/>
            </a:endParaRPr>
          </a:p>
        </p:txBody>
      </p:sp>
      <p:pic>
        <p:nvPicPr>
          <p:cNvPr id="923" name="Google Shape;923;g1c925dff354_0_30"/>
          <p:cNvPicPr preferRelativeResize="0"/>
          <p:nvPr/>
        </p:nvPicPr>
        <p:blipFill rotWithShape="1">
          <a:blip r:embed="rId4">
            <a:alphaModFix/>
          </a:blip>
          <a:srcRect b="11446" l="0" r="0" t="13047"/>
          <a:stretch/>
        </p:blipFill>
        <p:spPr>
          <a:xfrm>
            <a:off x="7085575" y="328698"/>
            <a:ext cx="1534425" cy="1425977"/>
          </a:xfrm>
          <a:prstGeom prst="rect">
            <a:avLst/>
          </a:prstGeom>
          <a:noFill/>
          <a:ln>
            <a:noFill/>
          </a:ln>
        </p:spPr>
      </p:pic>
      <p:sp>
        <p:nvSpPr>
          <p:cNvPr id="924" name="Google Shape;924;g1c925dff354_0_3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How to Delete resources in Terraform?</a:t>
            </a:r>
            <a:endParaRPr b="1" i="0" sz="1800" u="none" cap="none" strike="noStrike">
              <a:solidFill>
                <a:srgbClr val="0B5394"/>
              </a:solidFill>
              <a:latin typeface="Arial"/>
              <a:ea typeface="Arial"/>
              <a:cs typeface="Arial"/>
              <a:sym typeface="Arial"/>
            </a:endParaRPr>
          </a:p>
        </p:txBody>
      </p:sp>
      <p:pic>
        <p:nvPicPr>
          <p:cNvPr id="925" name="Google Shape;925;g1c925dff354_0_30"/>
          <p:cNvPicPr preferRelativeResize="0"/>
          <p:nvPr/>
        </p:nvPicPr>
        <p:blipFill>
          <a:blip r:embed="rId5">
            <a:alphaModFix/>
          </a:blip>
          <a:stretch>
            <a:fillRect/>
          </a:stretch>
        </p:blipFill>
        <p:spPr>
          <a:xfrm>
            <a:off x="2249825" y="3229325"/>
            <a:ext cx="6614051" cy="1710900"/>
          </a:xfrm>
          <a:prstGeom prst="rect">
            <a:avLst/>
          </a:prstGeom>
          <a:noFill/>
          <a:ln cap="flat" cmpd="sng" w="9525">
            <a:solidFill>
              <a:srgbClr val="171717"/>
            </a:solidFill>
            <a:prstDash val="solid"/>
            <a:round/>
            <a:headEnd len="sm" w="sm" type="none"/>
            <a:tailEnd len="sm" w="sm" type="none"/>
          </a:ln>
        </p:spPr>
      </p:pic>
      <p:sp>
        <p:nvSpPr>
          <p:cNvPr id="926" name="Google Shape;926;g1c925dff354_0_30"/>
          <p:cNvSpPr txBox="1"/>
          <p:nvPr/>
        </p:nvSpPr>
        <p:spPr>
          <a:xfrm>
            <a:off x="582800" y="2014963"/>
            <a:ext cx="3578100" cy="1046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terraform state list</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terraform destroy --target=aws_iam_user.user1</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terraform destroy --target=aws_iam_user.user1</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terraform destroy --target=aws_iam_user.user3</a:t>
            </a:r>
            <a:endParaRPr>
              <a:latin typeface="Times New Roman"/>
              <a:ea typeface="Times New Roman"/>
              <a:cs typeface="Times New Roman"/>
              <a:sym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g1c925dff354_0_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932" name="Google Shape;932;g1c925dff354_0_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933" name="Google Shape;933;g1c925dff354_0_0"/>
          <p:cNvPicPr preferRelativeResize="0"/>
          <p:nvPr/>
        </p:nvPicPr>
        <p:blipFill rotWithShape="1">
          <a:blip r:embed="rId3">
            <a:alphaModFix/>
          </a:blip>
          <a:srcRect b="0" l="0" r="0" t="0"/>
          <a:stretch/>
        </p:blipFill>
        <p:spPr>
          <a:xfrm>
            <a:off x="176175" y="4289675"/>
            <a:ext cx="1436625" cy="718325"/>
          </a:xfrm>
          <a:prstGeom prst="rect">
            <a:avLst/>
          </a:prstGeom>
          <a:noFill/>
          <a:ln>
            <a:noFill/>
          </a:ln>
        </p:spPr>
      </p:pic>
      <p:sp>
        <p:nvSpPr>
          <p:cNvPr id="934" name="Google Shape;934;g1c925dff354_0_0"/>
          <p:cNvSpPr txBox="1"/>
          <p:nvPr/>
        </p:nvSpPr>
        <p:spPr>
          <a:xfrm>
            <a:off x="331900" y="625075"/>
            <a:ext cx="5807700" cy="14775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We can also just remove it from the state file and delete the resource manually in AWS. When we remove it from the state file, the resource will not be manage bt terraform anymore. </a:t>
            </a:r>
            <a:r>
              <a:rPr b="1" lang="en" sz="1200">
                <a:latin typeface="Times New Roman"/>
                <a:ea typeface="Times New Roman"/>
                <a:cs typeface="Times New Roman"/>
                <a:sym typeface="Times New Roman"/>
              </a:rPr>
              <a:t>Be very careful with this action</a:t>
            </a:r>
            <a:endParaRPr b="1"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In this scenario, terraform apply will not help us.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This is </a:t>
            </a:r>
            <a:r>
              <a:rPr lang="en" sz="1200">
                <a:latin typeface="Times New Roman"/>
                <a:ea typeface="Times New Roman"/>
                <a:cs typeface="Times New Roman"/>
                <a:sym typeface="Times New Roman"/>
              </a:rPr>
              <a:t>useful</a:t>
            </a:r>
            <a:r>
              <a:rPr lang="en" sz="1200">
                <a:latin typeface="Times New Roman"/>
                <a:ea typeface="Times New Roman"/>
                <a:cs typeface="Times New Roman"/>
                <a:sym typeface="Times New Roman"/>
              </a:rPr>
              <a:t> sometime</a:t>
            </a:r>
            <a:r>
              <a:rPr lang="en" sz="1200">
                <a:latin typeface="Times New Roman"/>
                <a:ea typeface="Times New Roman"/>
                <a:cs typeface="Times New Roman"/>
                <a:sym typeface="Times New Roman"/>
              </a:rPr>
              <a:t> in the real world (</a:t>
            </a:r>
            <a:r>
              <a:rPr b="1" lang="en" sz="1200">
                <a:latin typeface="Times New Roman"/>
                <a:ea typeface="Times New Roman"/>
                <a:cs typeface="Times New Roman"/>
                <a:sym typeface="Times New Roman"/>
              </a:rPr>
              <a:t>WHY?</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p:txBody>
      </p:sp>
      <p:pic>
        <p:nvPicPr>
          <p:cNvPr id="935" name="Google Shape;935;g1c925dff354_0_0"/>
          <p:cNvPicPr preferRelativeResize="0"/>
          <p:nvPr/>
        </p:nvPicPr>
        <p:blipFill rotWithShape="1">
          <a:blip r:embed="rId4">
            <a:alphaModFix/>
          </a:blip>
          <a:srcRect b="11446" l="0" r="0" t="13047"/>
          <a:stretch/>
        </p:blipFill>
        <p:spPr>
          <a:xfrm>
            <a:off x="7085575" y="328698"/>
            <a:ext cx="1534425" cy="1425977"/>
          </a:xfrm>
          <a:prstGeom prst="rect">
            <a:avLst/>
          </a:prstGeom>
          <a:noFill/>
          <a:ln>
            <a:noFill/>
          </a:ln>
        </p:spPr>
      </p:pic>
      <p:sp>
        <p:nvSpPr>
          <p:cNvPr id="936" name="Google Shape;936;g1c925dff354_0_0"/>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How to Delete resources in Terraform?</a:t>
            </a:r>
            <a:endParaRPr b="1" i="0" sz="1800" u="none" cap="none" strike="noStrike">
              <a:solidFill>
                <a:srgbClr val="0B5394"/>
              </a:solidFill>
              <a:latin typeface="Arial"/>
              <a:ea typeface="Arial"/>
              <a:cs typeface="Arial"/>
              <a:sym typeface="Arial"/>
            </a:endParaRPr>
          </a:p>
        </p:txBody>
      </p:sp>
      <p:pic>
        <p:nvPicPr>
          <p:cNvPr id="937" name="Google Shape;937;g1c925dff354_0_0"/>
          <p:cNvPicPr preferRelativeResize="0"/>
          <p:nvPr/>
        </p:nvPicPr>
        <p:blipFill>
          <a:blip r:embed="rId5">
            <a:alphaModFix/>
          </a:blip>
          <a:stretch>
            <a:fillRect/>
          </a:stretch>
        </p:blipFill>
        <p:spPr>
          <a:xfrm>
            <a:off x="2249825" y="3210034"/>
            <a:ext cx="6688626" cy="1730190"/>
          </a:xfrm>
          <a:prstGeom prst="rect">
            <a:avLst/>
          </a:prstGeom>
          <a:noFill/>
          <a:ln cap="flat" cmpd="sng" w="9525">
            <a:solidFill>
              <a:srgbClr val="171717"/>
            </a:solidFill>
            <a:prstDash val="solid"/>
            <a:round/>
            <a:headEnd len="sm" w="sm" type="none"/>
            <a:tailEnd len="sm" w="sm" type="none"/>
          </a:ln>
        </p:spPr>
      </p:pic>
      <p:sp>
        <p:nvSpPr>
          <p:cNvPr id="938" name="Google Shape;938;g1c925dff354_0_0"/>
          <p:cNvSpPr txBox="1"/>
          <p:nvPr/>
        </p:nvSpPr>
        <p:spPr>
          <a:xfrm>
            <a:off x="555675" y="2101475"/>
            <a:ext cx="3578100" cy="1046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terraform state list</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terraform state rm aws_iam_user.user1</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terraform </a:t>
            </a:r>
            <a:r>
              <a:rPr lang="en">
                <a:solidFill>
                  <a:schemeClr val="dk1"/>
                </a:solidFill>
                <a:latin typeface="Times New Roman"/>
                <a:ea typeface="Times New Roman"/>
                <a:cs typeface="Times New Roman"/>
                <a:sym typeface="Times New Roman"/>
              </a:rPr>
              <a:t>state</a:t>
            </a:r>
            <a:r>
              <a:rPr lang="en">
                <a:latin typeface="Times New Roman"/>
                <a:ea typeface="Times New Roman"/>
                <a:cs typeface="Times New Roman"/>
                <a:sym typeface="Times New Roman"/>
              </a:rPr>
              <a:t> rm aws_iam_user.user1</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terraform </a:t>
            </a:r>
            <a:r>
              <a:rPr lang="en">
                <a:solidFill>
                  <a:schemeClr val="dk1"/>
                </a:solidFill>
                <a:latin typeface="Times New Roman"/>
                <a:ea typeface="Times New Roman"/>
                <a:cs typeface="Times New Roman"/>
                <a:sym typeface="Times New Roman"/>
              </a:rPr>
              <a:t>state</a:t>
            </a:r>
            <a:r>
              <a:rPr lang="en">
                <a:latin typeface="Times New Roman"/>
                <a:ea typeface="Times New Roman"/>
                <a:cs typeface="Times New Roman"/>
                <a:sym typeface="Times New Roman"/>
              </a:rPr>
              <a:t> rm aws_iam_user.user3</a:t>
            </a:r>
            <a:endParaRPr>
              <a:latin typeface="Times New Roman"/>
              <a:ea typeface="Times New Roman"/>
              <a:cs typeface="Times New Roman"/>
              <a:sym typeface="Times New Roman"/>
            </a:endParaRPr>
          </a:p>
        </p:txBody>
      </p:sp>
      <p:pic>
        <p:nvPicPr>
          <p:cNvPr id="939" name="Google Shape;939;g1c925dff354_0_0"/>
          <p:cNvPicPr preferRelativeResize="0"/>
          <p:nvPr/>
        </p:nvPicPr>
        <p:blipFill>
          <a:blip r:embed="rId6">
            <a:alphaModFix/>
          </a:blip>
          <a:stretch>
            <a:fillRect/>
          </a:stretch>
        </p:blipFill>
        <p:spPr>
          <a:xfrm>
            <a:off x="4208325" y="2375175"/>
            <a:ext cx="4730124" cy="499325"/>
          </a:xfrm>
          <a:prstGeom prst="rect">
            <a:avLst/>
          </a:prstGeom>
          <a:noFill/>
          <a:ln cap="flat" cmpd="sng" w="9525">
            <a:solidFill>
              <a:srgbClr val="171717"/>
            </a:solidFill>
            <a:prstDash val="solid"/>
            <a:round/>
            <a:headEnd len="sm" w="sm" type="none"/>
            <a:tailEnd len="sm" w="sm" type="none"/>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g1c925dff354_0_4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945" name="Google Shape;945;g1c925dff354_0_4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946" name="Google Shape;946;g1c925dff354_0_43"/>
          <p:cNvPicPr preferRelativeResize="0"/>
          <p:nvPr/>
        </p:nvPicPr>
        <p:blipFill rotWithShape="1">
          <a:blip r:embed="rId3">
            <a:alphaModFix/>
          </a:blip>
          <a:srcRect b="0" l="0" r="0" t="0"/>
          <a:stretch/>
        </p:blipFill>
        <p:spPr>
          <a:xfrm>
            <a:off x="176175" y="4289675"/>
            <a:ext cx="1436625" cy="718325"/>
          </a:xfrm>
          <a:prstGeom prst="rect">
            <a:avLst/>
          </a:prstGeom>
          <a:noFill/>
          <a:ln>
            <a:noFill/>
          </a:ln>
        </p:spPr>
      </p:pic>
      <p:sp>
        <p:nvSpPr>
          <p:cNvPr id="947" name="Google Shape;947;g1c925dff354_0_43"/>
          <p:cNvSpPr txBox="1"/>
          <p:nvPr/>
        </p:nvSpPr>
        <p:spPr>
          <a:xfrm>
            <a:off x="331900" y="625075"/>
            <a:ext cx="3842400" cy="20319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We can Also open the state file and remove the resource from the state file and delete it manually from AWS. This is </a:t>
            </a:r>
            <a:r>
              <a:rPr lang="en" sz="1200">
                <a:latin typeface="Times New Roman"/>
                <a:ea typeface="Times New Roman"/>
                <a:cs typeface="Times New Roman"/>
                <a:sym typeface="Times New Roman"/>
              </a:rPr>
              <a:t>helpful</a:t>
            </a:r>
            <a:r>
              <a:rPr lang="en" sz="1200">
                <a:latin typeface="Times New Roman"/>
                <a:ea typeface="Times New Roman"/>
                <a:cs typeface="Times New Roman"/>
                <a:sym typeface="Times New Roman"/>
              </a:rPr>
              <a:t> sometime when we have </a:t>
            </a:r>
            <a:r>
              <a:rPr lang="en" sz="1200">
                <a:latin typeface="Times New Roman"/>
                <a:ea typeface="Times New Roman"/>
                <a:cs typeface="Times New Roman"/>
                <a:sym typeface="Times New Roman"/>
              </a:rPr>
              <a:t>dependencies</a:t>
            </a:r>
            <a:r>
              <a:rPr lang="en" sz="1200">
                <a:latin typeface="Times New Roman"/>
                <a:ea typeface="Times New Roman"/>
                <a:cs typeface="Times New Roman"/>
                <a:sym typeface="Times New Roman"/>
              </a:rPr>
              <a:t> issue</a:t>
            </a:r>
            <a:r>
              <a:rPr lang="en" sz="1200">
                <a:latin typeface="Times New Roman"/>
                <a:ea typeface="Times New Roman"/>
                <a:cs typeface="Times New Roman"/>
                <a:sym typeface="Times New Roman"/>
              </a:rPr>
              <a:t>. </a:t>
            </a:r>
            <a:r>
              <a:rPr b="1" lang="en" sz="1200">
                <a:latin typeface="Times New Roman"/>
                <a:ea typeface="Times New Roman"/>
                <a:cs typeface="Times New Roman"/>
                <a:sym typeface="Times New Roman"/>
              </a:rPr>
              <a:t>Be very careful with this action</a:t>
            </a:r>
            <a:endParaRPr b="1"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In this scenario, terraform apply will not help us. </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This is useful sometime in the real world (</a:t>
            </a:r>
            <a:r>
              <a:rPr b="1" lang="en" sz="1200">
                <a:latin typeface="Times New Roman"/>
                <a:ea typeface="Times New Roman"/>
                <a:cs typeface="Times New Roman"/>
                <a:sym typeface="Times New Roman"/>
              </a:rPr>
              <a:t>WHY?</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p:txBody>
      </p:sp>
      <p:pic>
        <p:nvPicPr>
          <p:cNvPr id="948" name="Google Shape;948;g1c925dff354_0_43"/>
          <p:cNvPicPr preferRelativeResize="0"/>
          <p:nvPr/>
        </p:nvPicPr>
        <p:blipFill rotWithShape="1">
          <a:blip r:embed="rId4">
            <a:alphaModFix/>
          </a:blip>
          <a:srcRect b="11446" l="0" r="0" t="13047"/>
          <a:stretch/>
        </p:blipFill>
        <p:spPr>
          <a:xfrm>
            <a:off x="491875" y="2656986"/>
            <a:ext cx="1534425" cy="1425977"/>
          </a:xfrm>
          <a:prstGeom prst="rect">
            <a:avLst/>
          </a:prstGeom>
          <a:noFill/>
          <a:ln>
            <a:noFill/>
          </a:ln>
        </p:spPr>
      </p:pic>
      <p:sp>
        <p:nvSpPr>
          <p:cNvPr id="949" name="Google Shape;949;g1c925dff354_0_4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How to Delete resources in Terraform?</a:t>
            </a:r>
            <a:endParaRPr b="1" i="0" sz="1800" u="none" cap="none" strike="noStrike">
              <a:solidFill>
                <a:srgbClr val="0B5394"/>
              </a:solidFill>
              <a:latin typeface="Arial"/>
              <a:ea typeface="Arial"/>
              <a:cs typeface="Arial"/>
              <a:sym typeface="Arial"/>
            </a:endParaRPr>
          </a:p>
        </p:txBody>
      </p:sp>
      <p:pic>
        <p:nvPicPr>
          <p:cNvPr id="950" name="Google Shape;950;g1c925dff354_0_43"/>
          <p:cNvPicPr preferRelativeResize="0"/>
          <p:nvPr/>
        </p:nvPicPr>
        <p:blipFill>
          <a:blip r:embed="rId5">
            <a:alphaModFix/>
          </a:blip>
          <a:stretch>
            <a:fillRect/>
          </a:stretch>
        </p:blipFill>
        <p:spPr>
          <a:xfrm>
            <a:off x="4481600" y="202250"/>
            <a:ext cx="4226502" cy="1592501"/>
          </a:xfrm>
          <a:prstGeom prst="rect">
            <a:avLst/>
          </a:prstGeom>
          <a:noFill/>
          <a:ln cap="flat" cmpd="sng" w="9525">
            <a:solidFill>
              <a:srgbClr val="171717"/>
            </a:solidFill>
            <a:prstDash val="solid"/>
            <a:round/>
            <a:headEnd len="sm" w="sm" type="none"/>
            <a:tailEnd len="sm" w="sm" type="none"/>
          </a:ln>
        </p:spPr>
      </p:pic>
      <p:pic>
        <p:nvPicPr>
          <p:cNvPr id="951" name="Google Shape;951;g1c925dff354_0_43"/>
          <p:cNvPicPr preferRelativeResize="0"/>
          <p:nvPr/>
        </p:nvPicPr>
        <p:blipFill>
          <a:blip r:embed="rId6">
            <a:alphaModFix/>
          </a:blip>
          <a:stretch>
            <a:fillRect/>
          </a:stretch>
        </p:blipFill>
        <p:spPr>
          <a:xfrm>
            <a:off x="4481600" y="1929709"/>
            <a:ext cx="4226499" cy="2964242"/>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g1c925dff354_0_5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957" name="Google Shape;957;g1c925dff354_0_5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958" name="Google Shape;958;g1c925dff354_0_58"/>
          <p:cNvPicPr preferRelativeResize="0"/>
          <p:nvPr/>
        </p:nvPicPr>
        <p:blipFill rotWithShape="1">
          <a:blip r:embed="rId3">
            <a:alphaModFix/>
          </a:blip>
          <a:srcRect b="0" l="0" r="0" t="0"/>
          <a:stretch/>
        </p:blipFill>
        <p:spPr>
          <a:xfrm>
            <a:off x="176175" y="4289675"/>
            <a:ext cx="1436625" cy="718325"/>
          </a:xfrm>
          <a:prstGeom prst="rect">
            <a:avLst/>
          </a:prstGeom>
          <a:noFill/>
          <a:ln>
            <a:noFill/>
          </a:ln>
        </p:spPr>
      </p:pic>
      <p:sp>
        <p:nvSpPr>
          <p:cNvPr id="959" name="Google Shape;959;g1c925dff354_0_58"/>
          <p:cNvSpPr txBox="1"/>
          <p:nvPr/>
        </p:nvSpPr>
        <p:spPr>
          <a:xfrm>
            <a:off x="331900" y="625075"/>
            <a:ext cx="3842400" cy="2862900"/>
          </a:xfrm>
          <a:prstGeom prst="rect">
            <a:avLst/>
          </a:prstGeom>
          <a:noFill/>
          <a:ln>
            <a:noFill/>
          </a:ln>
        </p:spPr>
        <p:txBody>
          <a:bodyPr anchorCtr="0" anchor="t" bIns="91425" lIns="91425" spcFirstLastPara="1" rIns="91425" wrap="square" tIns="91425">
            <a:spAutoFit/>
          </a:bodyPr>
          <a:lstStyle/>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In some scenarios, you will have to delete the state file and start over</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When you delete the </a:t>
            </a:r>
            <a:r>
              <a:rPr lang="en" sz="1200">
                <a:latin typeface="Times New Roman"/>
                <a:ea typeface="Times New Roman"/>
                <a:cs typeface="Times New Roman"/>
                <a:sym typeface="Times New Roman"/>
              </a:rPr>
              <a:t>state</a:t>
            </a:r>
            <a:r>
              <a:rPr lang="en" sz="1200">
                <a:latin typeface="Times New Roman"/>
                <a:ea typeface="Times New Roman"/>
                <a:cs typeface="Times New Roman"/>
                <a:sym typeface="Times New Roman"/>
              </a:rPr>
              <a:t> file, all resources in AWS will not be manage anymore bt terraform and all resources have to be deleted manually. </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This can happen sometime in the real world when the state is corrupted. </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In this scenario, terraform apply will not help us. </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lang="en" sz="1200">
                <a:latin typeface="Times New Roman"/>
                <a:ea typeface="Times New Roman"/>
                <a:cs typeface="Times New Roman"/>
                <a:sym typeface="Times New Roman"/>
              </a:rPr>
              <a:t>This is useful sometime in the real world (</a:t>
            </a:r>
            <a:r>
              <a:rPr b="1" lang="en" sz="1200">
                <a:latin typeface="Times New Roman"/>
                <a:ea typeface="Times New Roman"/>
                <a:cs typeface="Times New Roman"/>
                <a:sym typeface="Times New Roman"/>
              </a:rPr>
              <a:t>WHY?</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p>
            <a:pPr indent="-285750" lvl="0" marL="457200" rtl="0" algn="l">
              <a:lnSpc>
                <a:spcPct val="150000"/>
              </a:lnSpc>
              <a:spcBef>
                <a:spcPts val="0"/>
              </a:spcBef>
              <a:spcAft>
                <a:spcPts val="0"/>
              </a:spcAft>
              <a:buSzPts val="900"/>
              <a:buFont typeface="Times New Roman"/>
              <a:buChar char="❖"/>
            </a:pPr>
            <a:r>
              <a:rPr b="1" lang="en" sz="1200">
                <a:latin typeface="Times New Roman"/>
                <a:ea typeface="Times New Roman"/>
                <a:cs typeface="Times New Roman"/>
                <a:sym typeface="Times New Roman"/>
              </a:rPr>
              <a:t>This is a worst case scenario</a:t>
            </a:r>
            <a:endParaRPr b="1" sz="1200">
              <a:latin typeface="Times New Roman"/>
              <a:ea typeface="Times New Roman"/>
              <a:cs typeface="Times New Roman"/>
              <a:sym typeface="Times New Roman"/>
            </a:endParaRPr>
          </a:p>
        </p:txBody>
      </p:sp>
      <p:sp>
        <p:nvSpPr>
          <p:cNvPr id="960" name="Google Shape;960;g1c925dff354_0_5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How to Delete resources in Terraform?</a:t>
            </a:r>
            <a:endParaRPr b="1" i="0" sz="1800" u="none" cap="none" strike="noStrike">
              <a:solidFill>
                <a:srgbClr val="0B5394"/>
              </a:solidFill>
              <a:latin typeface="Arial"/>
              <a:ea typeface="Arial"/>
              <a:cs typeface="Arial"/>
              <a:sym typeface="Arial"/>
            </a:endParaRPr>
          </a:p>
        </p:txBody>
      </p:sp>
      <p:pic>
        <p:nvPicPr>
          <p:cNvPr id="961" name="Google Shape;961;g1c925dff354_0_58"/>
          <p:cNvPicPr preferRelativeResize="0"/>
          <p:nvPr/>
        </p:nvPicPr>
        <p:blipFill rotWithShape="1">
          <a:blip r:embed="rId4">
            <a:alphaModFix/>
          </a:blip>
          <a:srcRect b="10147" l="2408" r="851" t="5005"/>
          <a:stretch/>
        </p:blipFill>
        <p:spPr>
          <a:xfrm>
            <a:off x="4383325" y="674275"/>
            <a:ext cx="4284050" cy="3794949"/>
          </a:xfrm>
          <a:prstGeom prst="rect">
            <a:avLst/>
          </a:prstGeom>
          <a:noFill/>
          <a:ln cap="flat" cmpd="sng" w="9525">
            <a:solidFill>
              <a:srgbClr val="171717"/>
            </a:solidFill>
            <a:prstDash val="solid"/>
            <a:round/>
            <a:headEnd len="sm" w="sm" type="none"/>
            <a:tailEnd len="sm" w="sm" type="none"/>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5" name="Shape 965"/>
        <p:cNvGrpSpPr/>
        <p:nvPr/>
      </p:nvGrpSpPr>
      <p:grpSpPr>
        <a:xfrm>
          <a:off x="0" y="0"/>
          <a:ext cx="0" cy="0"/>
          <a:chOff x="0" y="0"/>
          <a:chExt cx="0" cy="0"/>
        </a:xfrm>
      </p:grpSpPr>
      <p:sp>
        <p:nvSpPr>
          <p:cNvPr id="966" name="Google Shape;966;g1c9031fab84_0_341"/>
          <p:cNvSpPr/>
          <p:nvPr/>
        </p:nvSpPr>
        <p:spPr>
          <a:xfrm>
            <a:off x="33875"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67" name="Google Shape;967;g1c9031fab84_0_341"/>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68" name="Google Shape;968;g1c9031fab84_0_341"/>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969" name="Google Shape;969;g1c9031fab84_0_341"/>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 Terraform Import</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970" name="Google Shape;970;g1c9031fab84_0_341"/>
          <p:cNvPicPr preferRelativeResize="0"/>
          <p:nvPr/>
        </p:nvPicPr>
        <p:blipFill rotWithShape="1">
          <a:blip r:embed="rId3">
            <a:alphaModFix/>
          </a:blip>
          <a:srcRect b="0" l="0" r="0" t="0"/>
          <a:stretch/>
        </p:blipFill>
        <p:spPr>
          <a:xfrm>
            <a:off x="7414200" y="4188000"/>
            <a:ext cx="1619100" cy="8095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g1c925dff354_0_8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976" name="Google Shape;976;g1c925dff354_0_8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977" name="Google Shape;977;g1c925dff354_0_84"/>
          <p:cNvPicPr preferRelativeResize="0"/>
          <p:nvPr/>
        </p:nvPicPr>
        <p:blipFill rotWithShape="1">
          <a:blip r:embed="rId3">
            <a:alphaModFix/>
          </a:blip>
          <a:srcRect b="0" l="0" r="0" t="0"/>
          <a:stretch/>
        </p:blipFill>
        <p:spPr>
          <a:xfrm>
            <a:off x="7562775" y="128800"/>
            <a:ext cx="1436625" cy="718325"/>
          </a:xfrm>
          <a:prstGeom prst="rect">
            <a:avLst/>
          </a:prstGeom>
          <a:noFill/>
          <a:ln>
            <a:noFill/>
          </a:ln>
        </p:spPr>
      </p:pic>
      <p:sp>
        <p:nvSpPr>
          <p:cNvPr id="978" name="Google Shape;978;g1c925dff354_0_84"/>
          <p:cNvSpPr txBox="1"/>
          <p:nvPr/>
        </p:nvSpPr>
        <p:spPr>
          <a:xfrm>
            <a:off x="331900" y="603075"/>
            <a:ext cx="5014800" cy="4802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200">
                <a:latin typeface="Times New Roman"/>
                <a:ea typeface="Times New Roman"/>
                <a:cs typeface="Times New Roman"/>
                <a:sym typeface="Times New Roman"/>
              </a:rPr>
              <a:t>Terraform is a relatively new technology and adopting it to manage an organisation’s cloud resources might take some time and effort. The lack of human resources and the steep learning curve involved in using Terraform effectively causes teams to start using cloud infrastructure directly via their respective web consoles.</a:t>
            </a:r>
            <a:endParaRPr sz="1200">
              <a:latin typeface="Times New Roman"/>
              <a:ea typeface="Times New Roman"/>
              <a:cs typeface="Times New Roman"/>
              <a:sym typeface="Times New Roman"/>
            </a:endParaRPr>
          </a:p>
          <a:p>
            <a:pPr indent="0" lvl="0" marL="0" rtl="0" algn="l">
              <a:lnSpc>
                <a:spcPct val="20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200">
                <a:latin typeface="Times New Roman"/>
                <a:ea typeface="Times New Roman"/>
                <a:cs typeface="Times New Roman"/>
                <a:sym typeface="Times New Roman"/>
              </a:rPr>
              <a:t>For that matter, any kind of IaC method (CloudFormation, Azure ARM templates, Pulumi, etc.) requires some training and real-time scenario handling experience. Things get especially complicated when dealing with concepts like states and remote backends. </a:t>
            </a:r>
            <a:r>
              <a:rPr b="1" lang="en" sz="1200">
                <a:latin typeface="Times New Roman"/>
                <a:ea typeface="Times New Roman"/>
                <a:cs typeface="Times New Roman"/>
                <a:sym typeface="Times New Roman"/>
              </a:rPr>
              <a:t>In a worst case scenario, you can lose the terraform.tfstate file</a:t>
            </a:r>
            <a:r>
              <a:rPr lang="en" sz="1200">
                <a:latin typeface="Times New Roman"/>
                <a:ea typeface="Times New Roman"/>
                <a:cs typeface="Times New Roman"/>
                <a:sym typeface="Times New Roman"/>
              </a:rPr>
              <a:t>. Luckily, you can use the import functionality to rebuild it.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p:txBody>
      </p:sp>
      <p:sp>
        <p:nvSpPr>
          <p:cNvPr id="979" name="Google Shape;979;g1c925dff354_0_8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Importing Existing Infrastructure into Terraform</a:t>
            </a:r>
            <a:endParaRPr b="1" i="0" sz="1800" u="none" cap="none" strike="noStrike">
              <a:solidFill>
                <a:srgbClr val="0B5394"/>
              </a:solidFill>
              <a:latin typeface="Arial"/>
              <a:ea typeface="Arial"/>
              <a:cs typeface="Arial"/>
              <a:sym typeface="Arial"/>
            </a:endParaRPr>
          </a:p>
        </p:txBody>
      </p:sp>
      <p:pic>
        <p:nvPicPr>
          <p:cNvPr id="980" name="Google Shape;980;g1c925dff354_0_84"/>
          <p:cNvPicPr preferRelativeResize="0"/>
          <p:nvPr/>
        </p:nvPicPr>
        <p:blipFill rotWithShape="1">
          <a:blip r:embed="rId4">
            <a:alphaModFix/>
          </a:blip>
          <a:srcRect b="9735" l="19587" r="18542" t="7755"/>
          <a:stretch/>
        </p:blipFill>
        <p:spPr>
          <a:xfrm>
            <a:off x="5570425" y="1878975"/>
            <a:ext cx="3262750" cy="18274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g1c925dff354_0_10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986" name="Google Shape;986;g1c925dff354_0_10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987" name="Google Shape;987;g1c925dff354_0_108"/>
          <p:cNvPicPr preferRelativeResize="0"/>
          <p:nvPr/>
        </p:nvPicPr>
        <p:blipFill rotWithShape="1">
          <a:blip r:embed="rId3">
            <a:alphaModFix/>
          </a:blip>
          <a:srcRect b="0" l="0" r="0" t="0"/>
          <a:stretch/>
        </p:blipFill>
        <p:spPr>
          <a:xfrm>
            <a:off x="7562775" y="128800"/>
            <a:ext cx="1436625" cy="718325"/>
          </a:xfrm>
          <a:prstGeom prst="rect">
            <a:avLst/>
          </a:prstGeom>
          <a:noFill/>
          <a:ln>
            <a:noFill/>
          </a:ln>
        </p:spPr>
      </p:pic>
      <p:sp>
        <p:nvSpPr>
          <p:cNvPr id="988" name="Google Shape;988;g1c925dff354_0_108"/>
          <p:cNvSpPr txBox="1"/>
          <p:nvPr/>
        </p:nvSpPr>
        <p:spPr>
          <a:xfrm>
            <a:off x="331900" y="717038"/>
            <a:ext cx="5014800" cy="4171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a:latin typeface="Times New Roman"/>
                <a:ea typeface="Times New Roman"/>
                <a:cs typeface="Times New Roman"/>
                <a:sym typeface="Times New Roman"/>
              </a:rPr>
              <a:t>Terraform Import</a:t>
            </a:r>
            <a:endParaRPr b="1">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100">
                <a:latin typeface="Times New Roman"/>
                <a:ea typeface="Times New Roman"/>
                <a:cs typeface="Times New Roman"/>
                <a:sym typeface="Times New Roman"/>
              </a:rPr>
              <a:t>This is a simple command that will help us in this tricky situations, it is going to (as its name says) import existing infrastructure to be managed by Terraform from now on.</a:t>
            </a:r>
            <a:endParaRPr sz="1100">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100">
                <a:latin typeface="Times New Roman"/>
                <a:ea typeface="Times New Roman"/>
                <a:cs typeface="Times New Roman"/>
                <a:sym typeface="Times New Roman"/>
              </a:rPr>
              <a:t>But be careful, there is an important thing to mention here, Terraform will not create the configuration file of the resource that was created manually.</a:t>
            </a:r>
            <a:endParaRPr sz="1100">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100">
                <a:latin typeface="Times New Roman"/>
                <a:ea typeface="Times New Roman"/>
                <a:cs typeface="Times New Roman"/>
                <a:sym typeface="Times New Roman"/>
              </a:rPr>
              <a:t>Because of this, it is necessary to first write manually a resource configuration block for the resource (with the same properties as the one that is already created), to which the imported object will be linked.</a:t>
            </a:r>
            <a:endParaRPr sz="1100">
              <a:latin typeface="Times New Roman"/>
              <a:ea typeface="Times New Roman"/>
              <a:cs typeface="Times New Roman"/>
              <a:sym typeface="Times New Roman"/>
            </a:endParaRPr>
          </a:p>
          <a:p>
            <a:pPr indent="0" lvl="0" marL="0" rtl="0" algn="l">
              <a:lnSpc>
                <a:spcPct val="200000"/>
              </a:lnSpc>
              <a:spcBef>
                <a:spcPts val="0"/>
              </a:spcBef>
              <a:spcAft>
                <a:spcPts val="0"/>
              </a:spcAft>
              <a:buNone/>
            </a:pPr>
            <a:r>
              <a:rPr lang="en" sz="1100">
                <a:solidFill>
                  <a:srgbClr val="171717"/>
                </a:solidFill>
                <a:highlight>
                  <a:srgbClr val="FFFFFF"/>
                </a:highlight>
                <a:latin typeface="Times New Roman"/>
                <a:ea typeface="Times New Roman"/>
                <a:cs typeface="Times New Roman"/>
                <a:sym typeface="Times New Roman"/>
              </a:rPr>
              <a:t>The import command is very useful when a resource is created manually. This occurs very frequently 😅 fortunately exists this solution so don't hesitate to use it when it happens to you</a:t>
            </a:r>
            <a:endParaRPr sz="1100">
              <a:latin typeface="Times New Roman"/>
              <a:ea typeface="Times New Roman"/>
              <a:cs typeface="Times New Roman"/>
              <a:sym typeface="Times New Roman"/>
            </a:endParaRPr>
          </a:p>
        </p:txBody>
      </p:sp>
      <p:sp>
        <p:nvSpPr>
          <p:cNvPr id="989" name="Google Shape;989;g1c925dff354_0_10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Importing Existing Infrastructure into Terraform</a:t>
            </a:r>
            <a:endParaRPr b="1" i="0" sz="1800" u="none" cap="none" strike="noStrike">
              <a:solidFill>
                <a:srgbClr val="0B5394"/>
              </a:solidFill>
              <a:latin typeface="Arial"/>
              <a:ea typeface="Arial"/>
              <a:cs typeface="Arial"/>
              <a:sym typeface="Arial"/>
            </a:endParaRPr>
          </a:p>
        </p:txBody>
      </p:sp>
      <p:pic>
        <p:nvPicPr>
          <p:cNvPr id="990" name="Google Shape;990;g1c925dff354_0_108"/>
          <p:cNvPicPr preferRelativeResize="0"/>
          <p:nvPr/>
        </p:nvPicPr>
        <p:blipFill rotWithShape="1">
          <a:blip r:embed="rId4">
            <a:alphaModFix/>
          </a:blip>
          <a:srcRect b="9735" l="19587" r="18542" t="7755"/>
          <a:stretch/>
        </p:blipFill>
        <p:spPr>
          <a:xfrm>
            <a:off x="5570425" y="1878975"/>
            <a:ext cx="3262750" cy="18274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g1c925dff354_0_95"/>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996" name="Google Shape;996;g1c925dff354_0_95"/>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997" name="Google Shape;997;g1c925dff354_0_95"/>
          <p:cNvPicPr preferRelativeResize="0"/>
          <p:nvPr/>
        </p:nvPicPr>
        <p:blipFill rotWithShape="1">
          <a:blip r:embed="rId3">
            <a:alphaModFix/>
          </a:blip>
          <a:srcRect b="0" l="0" r="0" t="0"/>
          <a:stretch/>
        </p:blipFill>
        <p:spPr>
          <a:xfrm>
            <a:off x="176175" y="4289675"/>
            <a:ext cx="1436625" cy="718325"/>
          </a:xfrm>
          <a:prstGeom prst="rect">
            <a:avLst/>
          </a:prstGeom>
          <a:noFill/>
          <a:ln>
            <a:noFill/>
          </a:ln>
        </p:spPr>
      </p:pic>
      <p:sp>
        <p:nvSpPr>
          <p:cNvPr id="998" name="Google Shape;998;g1c925dff354_0_95"/>
          <p:cNvSpPr txBox="1"/>
          <p:nvPr/>
        </p:nvSpPr>
        <p:spPr>
          <a:xfrm>
            <a:off x="331900" y="806363"/>
            <a:ext cx="53877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So let's do an example with an AWS EC2 instance:</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Create a file with the provider configuration (in this case AWS).</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Create a file in which we need to configure the resource that is already created in the Cloud with the same properties.</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Run terraform import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p:txBody>
      </p:sp>
      <p:sp>
        <p:nvSpPr>
          <p:cNvPr id="999" name="Google Shape;999;g1c925dff354_0_95"/>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Importing Existing Infrastructure into Terraform</a:t>
            </a:r>
            <a:endParaRPr b="1" i="0" sz="1800" u="none" cap="none" strike="noStrike">
              <a:solidFill>
                <a:srgbClr val="0B5394"/>
              </a:solidFill>
              <a:latin typeface="Arial"/>
              <a:ea typeface="Arial"/>
              <a:cs typeface="Arial"/>
              <a:sym typeface="Arial"/>
            </a:endParaRPr>
          </a:p>
        </p:txBody>
      </p:sp>
      <p:sp>
        <p:nvSpPr>
          <p:cNvPr id="1000" name="Google Shape;1000;g1c925dff354_0_95"/>
          <p:cNvSpPr txBox="1"/>
          <p:nvPr/>
        </p:nvSpPr>
        <p:spPr>
          <a:xfrm>
            <a:off x="5310600" y="247850"/>
            <a:ext cx="3478800" cy="2539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provider "aws"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region = "us-east-1"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resource "aws_instance" "demo"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ami                    = "ami-052efd3df9dad4825"</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instance_type          = "t2.micro"</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subnet_id              = "subnet-096d45c28d9fb4c14"</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vpc_security_group_ids = ["sg-08ba925b7976f37bf"]</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key_name               = "jenkins-key"</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tags =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Name = "web01"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p:txBody>
      </p:sp>
      <p:pic>
        <p:nvPicPr>
          <p:cNvPr id="1001" name="Google Shape;1001;g1c925dff354_0_95"/>
          <p:cNvPicPr preferRelativeResize="0"/>
          <p:nvPr/>
        </p:nvPicPr>
        <p:blipFill>
          <a:blip r:embed="rId4">
            <a:alphaModFix/>
          </a:blip>
          <a:stretch>
            <a:fillRect/>
          </a:stretch>
        </p:blipFill>
        <p:spPr>
          <a:xfrm>
            <a:off x="5310600" y="2746845"/>
            <a:ext cx="3478801" cy="2220506"/>
          </a:xfrm>
          <a:prstGeom prst="rect">
            <a:avLst/>
          </a:prstGeom>
          <a:noFill/>
          <a:ln cap="flat" cmpd="sng" w="9525">
            <a:solidFill>
              <a:srgbClr val="171717"/>
            </a:solidFill>
            <a:prstDash val="solid"/>
            <a:round/>
            <a:headEnd len="sm" w="sm" type="none"/>
            <a:tailEnd len="sm" w="sm" type="none"/>
          </a:ln>
        </p:spPr>
      </p:pic>
      <p:sp>
        <p:nvSpPr>
          <p:cNvPr id="1002" name="Google Shape;1002;g1c925dff354_0_95"/>
          <p:cNvSpPr txBox="1"/>
          <p:nvPr/>
        </p:nvSpPr>
        <p:spPr>
          <a:xfrm>
            <a:off x="223600" y="2746850"/>
            <a:ext cx="4940100" cy="8313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terraform import aws_instance.demo [</a:t>
            </a:r>
            <a:r>
              <a:rPr lang="en">
                <a:latin typeface="Times New Roman"/>
                <a:ea typeface="Times New Roman"/>
                <a:cs typeface="Times New Roman"/>
                <a:sym typeface="Times New Roman"/>
              </a:rPr>
              <a:t>Running</a:t>
            </a:r>
            <a:r>
              <a:rPr lang="en">
                <a:latin typeface="Times New Roman"/>
                <a:ea typeface="Times New Roman"/>
                <a:cs typeface="Times New Roman"/>
                <a:sym typeface="Times New Roman"/>
              </a:rPr>
              <a:t> instance ID]</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terraform import aws_instance.demo i-0c598199bf2771676</a:t>
            </a:r>
            <a:endParaRPr>
              <a:latin typeface="Times New Roman"/>
              <a:ea typeface="Times New Roman"/>
              <a:cs typeface="Times New Roman"/>
              <a:sym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g1c925dff354_0_126"/>
          <p:cNvSpPr/>
          <p:nvPr/>
        </p:nvSpPr>
        <p:spPr>
          <a:xfrm>
            <a:off x="114289" y="801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008" name="Google Shape;1008;g1c925dff354_0_126"/>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009" name="Google Shape;1009;g1c925dff354_0_126"/>
          <p:cNvPicPr preferRelativeResize="0"/>
          <p:nvPr/>
        </p:nvPicPr>
        <p:blipFill rotWithShape="1">
          <a:blip r:embed="rId3">
            <a:alphaModFix/>
          </a:blip>
          <a:srcRect b="0" l="0" r="0" t="0"/>
          <a:stretch/>
        </p:blipFill>
        <p:spPr>
          <a:xfrm>
            <a:off x="176175" y="4289675"/>
            <a:ext cx="1436625" cy="718325"/>
          </a:xfrm>
          <a:prstGeom prst="rect">
            <a:avLst/>
          </a:prstGeom>
          <a:noFill/>
          <a:ln>
            <a:noFill/>
          </a:ln>
        </p:spPr>
      </p:pic>
      <p:sp>
        <p:nvSpPr>
          <p:cNvPr id="1010" name="Google Shape;1010;g1c925dff354_0_126"/>
          <p:cNvSpPr txBox="1"/>
          <p:nvPr/>
        </p:nvSpPr>
        <p:spPr>
          <a:xfrm>
            <a:off x="331900" y="806363"/>
            <a:ext cx="5387700" cy="17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So let's do an example with an AWS EC2 instance and 3 IAM manually:</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Create a file with the provider configuration (in this case AWS).</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Create a file in which we need to configure the resource that is already created in the Cloud with the same properties.</a:t>
            </a:r>
            <a:endParaRPr sz="1200">
              <a:latin typeface="Times New Roman"/>
              <a:ea typeface="Times New Roman"/>
              <a:cs typeface="Times New Roman"/>
              <a:sym typeface="Times New Roman"/>
            </a:endParaRPr>
          </a:p>
          <a:p>
            <a:pPr indent="-304800" lvl="0" marL="457200" rtl="0" algn="l">
              <a:lnSpc>
                <a:spcPct val="150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Run terraform import</a:t>
            </a:r>
            <a:endParaRPr sz="12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p:txBody>
      </p:sp>
      <p:sp>
        <p:nvSpPr>
          <p:cNvPr id="1011" name="Google Shape;1011;g1c925dff354_0_126"/>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0B5394"/>
                </a:solidFill>
                <a:latin typeface="Roboto"/>
                <a:ea typeface="Roboto"/>
                <a:cs typeface="Roboto"/>
                <a:sym typeface="Roboto"/>
              </a:rPr>
              <a:t>Importing Existing Infrastructure into Terraform</a:t>
            </a:r>
            <a:endParaRPr b="1" i="0" sz="1800" u="none" cap="none" strike="noStrike">
              <a:solidFill>
                <a:srgbClr val="0B5394"/>
              </a:solidFill>
              <a:latin typeface="Arial"/>
              <a:ea typeface="Arial"/>
              <a:cs typeface="Arial"/>
              <a:sym typeface="Arial"/>
            </a:endParaRPr>
          </a:p>
        </p:txBody>
      </p:sp>
      <p:sp>
        <p:nvSpPr>
          <p:cNvPr id="1012" name="Google Shape;1012;g1c925dff354_0_126"/>
          <p:cNvSpPr txBox="1"/>
          <p:nvPr/>
        </p:nvSpPr>
        <p:spPr>
          <a:xfrm>
            <a:off x="5310600" y="247850"/>
            <a:ext cx="3478800" cy="4617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provider "aws"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region = "us-east-1"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resource "aws_instance" "demo"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ami                    = "ami-052efd3df9dad4825"</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instance_type          = "t2.micro"</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subnet_id              = "subnet-096d45c28d9fb4c14"</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vpc_security_group_ids = ["sg-08ba925b7976f37bf"]</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key_name               = "jenkins-key"</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tags =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Name = "web01"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variable "user_names"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description = "IAM usernames"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type        = list(string)</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default     = ["user1", "user2", "user3"]</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resource "aws_iam_user" "user1"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name = var.user_names[0]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resource "aws_iam_user" "user2"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name = var.user_names[1]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resource "aws_iam_user" "user3"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name = var.user_names[2]</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p:txBody>
      </p:sp>
      <p:sp>
        <p:nvSpPr>
          <p:cNvPr id="1013" name="Google Shape;1013;g1c925dff354_0_126"/>
          <p:cNvSpPr txBox="1"/>
          <p:nvPr/>
        </p:nvSpPr>
        <p:spPr>
          <a:xfrm>
            <a:off x="223600" y="2571750"/>
            <a:ext cx="4940100" cy="14775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terraform import aws_instance.demo [Running instance ID]</a:t>
            </a:r>
            <a:endParaRPr>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terraform import aws_instance.demo i-0c598199bf2771676</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terraform import aws_instance.user1 user1</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terraform import aws_instance.user1 user2</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terraform import aws_instance.user1 user3</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7" name="Shape 1017"/>
        <p:cNvGrpSpPr/>
        <p:nvPr/>
      </p:nvGrpSpPr>
      <p:grpSpPr>
        <a:xfrm>
          <a:off x="0" y="0"/>
          <a:ext cx="0" cy="0"/>
          <a:chOff x="0" y="0"/>
          <a:chExt cx="0" cy="0"/>
        </a:xfrm>
      </p:grpSpPr>
      <p:sp>
        <p:nvSpPr>
          <p:cNvPr id="1018" name="Google Shape;1018;g1c925dff354_0_70"/>
          <p:cNvSpPr/>
          <p:nvPr/>
        </p:nvSpPr>
        <p:spPr>
          <a:xfrm>
            <a:off x="33875"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19" name="Google Shape;1019;g1c925dff354_0_70"/>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20" name="Google Shape;1020;g1c925dff354_0_70"/>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021" name="Google Shape;1021;g1c925dff354_0_70"/>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 Terraform TF Files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1022" name="Google Shape;1022;g1c925dff354_0_70"/>
          <p:cNvPicPr preferRelativeResize="0"/>
          <p:nvPr/>
        </p:nvPicPr>
        <p:blipFill rotWithShape="1">
          <a:blip r:embed="rId3">
            <a:alphaModFix/>
          </a:blip>
          <a:srcRect b="0" l="0" r="0" t="0"/>
          <a:stretch/>
        </p:blipFill>
        <p:spPr>
          <a:xfrm>
            <a:off x="7414200" y="4188000"/>
            <a:ext cx="1619100" cy="809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0"/>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cxnSp>
        <p:nvCxnSpPr>
          <p:cNvPr id="131" name="Google Shape;131;p10"/>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32" name="Google Shape;132;p10"/>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33" name="Google Shape;133;p10"/>
          <p:cNvPicPr preferRelativeResize="0"/>
          <p:nvPr/>
        </p:nvPicPr>
        <p:blipFill rotWithShape="1">
          <a:blip r:embed="rId4">
            <a:alphaModFix/>
          </a:blip>
          <a:srcRect b="0" l="0" r="0" t="13442"/>
          <a:stretch/>
        </p:blipFill>
        <p:spPr>
          <a:xfrm>
            <a:off x="857800" y="1477300"/>
            <a:ext cx="7211099" cy="3343825"/>
          </a:xfrm>
          <a:prstGeom prst="rect">
            <a:avLst/>
          </a:prstGeom>
          <a:noFill/>
          <a:ln>
            <a:noFill/>
          </a:ln>
        </p:spPr>
      </p:pic>
      <p:pic>
        <p:nvPicPr>
          <p:cNvPr id="134" name="Google Shape;134;p10"/>
          <p:cNvPicPr preferRelativeResize="0"/>
          <p:nvPr/>
        </p:nvPicPr>
        <p:blipFill rotWithShape="1">
          <a:blip r:embed="rId5">
            <a:alphaModFix/>
          </a:blip>
          <a:srcRect b="0" l="7079" r="8338" t="16310"/>
          <a:stretch/>
        </p:blipFill>
        <p:spPr>
          <a:xfrm>
            <a:off x="5258675" y="482399"/>
            <a:ext cx="1436625" cy="870314"/>
          </a:xfrm>
          <a:prstGeom prst="rect">
            <a:avLst/>
          </a:prstGeom>
          <a:noFill/>
          <a:ln>
            <a:noFill/>
          </a:ln>
        </p:spPr>
      </p:pic>
      <p:sp>
        <p:nvSpPr>
          <p:cNvPr id="135" name="Google Shape;135;p10"/>
          <p:cNvSpPr txBox="1"/>
          <p:nvPr/>
        </p:nvSpPr>
        <p:spPr>
          <a:xfrm>
            <a:off x="375996" y="3546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Managing your Infrastructure with IaC</a:t>
            </a:r>
            <a:endParaRPr b="1" i="0" sz="1800" u="none" cap="none" strike="noStrike">
              <a:solidFill>
                <a:srgbClr val="0B5394"/>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pic>
        <p:nvPicPr>
          <p:cNvPr id="1027" name="Google Shape;1027;g1d06bd3f3c5_0_76"/>
          <p:cNvPicPr preferRelativeResize="0"/>
          <p:nvPr/>
        </p:nvPicPr>
        <p:blipFill rotWithShape="1">
          <a:blip r:embed="rId3">
            <a:alphaModFix/>
          </a:blip>
          <a:srcRect b="0" l="0" r="2439" t="26416"/>
          <a:stretch/>
        </p:blipFill>
        <p:spPr>
          <a:xfrm>
            <a:off x="4475275" y="886188"/>
            <a:ext cx="3401150" cy="3371125"/>
          </a:xfrm>
          <a:prstGeom prst="rect">
            <a:avLst/>
          </a:prstGeom>
          <a:noFill/>
          <a:ln>
            <a:noFill/>
          </a:ln>
        </p:spPr>
      </p:pic>
      <p:pic>
        <p:nvPicPr>
          <p:cNvPr id="1028" name="Google Shape;1028;g1d06bd3f3c5_0_76"/>
          <p:cNvPicPr preferRelativeResize="0"/>
          <p:nvPr/>
        </p:nvPicPr>
        <p:blipFill>
          <a:blip r:embed="rId4">
            <a:alphaModFix/>
          </a:blip>
          <a:stretch>
            <a:fillRect/>
          </a:stretch>
        </p:blipFill>
        <p:spPr>
          <a:xfrm>
            <a:off x="218350" y="1002325"/>
            <a:ext cx="4170476" cy="334400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2" name="Shape 1032"/>
        <p:cNvGrpSpPr/>
        <p:nvPr/>
      </p:nvGrpSpPr>
      <p:grpSpPr>
        <a:xfrm>
          <a:off x="0" y="0"/>
          <a:ext cx="0" cy="0"/>
          <a:chOff x="0" y="0"/>
          <a:chExt cx="0" cy="0"/>
        </a:xfrm>
      </p:grpSpPr>
      <p:sp>
        <p:nvSpPr>
          <p:cNvPr id="1033" name="Google Shape;1033;g1c5bba16794_0_590"/>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34" name="Google Shape;1034;g1c5bba16794_0_590"/>
          <p:cNvSpPr/>
          <p:nvPr/>
        </p:nvSpPr>
        <p:spPr>
          <a:xfrm rot="2700000">
            <a:off x="3307479" y="1307243"/>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35" name="Google Shape;1035;g1c5bba16794_0_590"/>
          <p:cNvSpPr/>
          <p:nvPr/>
        </p:nvSpPr>
        <p:spPr>
          <a:xfrm rot="2700000">
            <a:off x="29310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036" name="Google Shape;1036;g1c5bba16794_0_590"/>
          <p:cNvSpPr txBox="1"/>
          <p:nvPr>
            <p:ph type="ctrTitle"/>
          </p:nvPr>
        </p:nvSpPr>
        <p:spPr>
          <a:xfrm>
            <a:off x="3167643" y="1912592"/>
            <a:ext cx="2713800" cy="1009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rgbClr val="080808"/>
              </a:buClr>
              <a:buSzPts val="2100"/>
              <a:buFont typeface="Arial"/>
              <a:buNone/>
            </a:pPr>
            <a:r>
              <a:rPr b="1" lang="en" sz="2000">
                <a:solidFill>
                  <a:srgbClr val="0B5394"/>
                </a:solidFill>
                <a:latin typeface="Times New Roman"/>
                <a:ea typeface="Times New Roman"/>
                <a:cs typeface="Times New Roman"/>
                <a:sym typeface="Times New Roman"/>
              </a:rPr>
              <a:t> Terraform Blocks</a:t>
            </a:r>
            <a:endParaRPr b="1" sz="2000">
              <a:solidFill>
                <a:srgbClr val="0B5394"/>
              </a:solidFill>
              <a:latin typeface="Times New Roman"/>
              <a:ea typeface="Times New Roman"/>
              <a:cs typeface="Times New Roman"/>
              <a:sym typeface="Times New Roman"/>
            </a:endParaRPr>
          </a:p>
        </p:txBody>
      </p:sp>
      <p:pic>
        <p:nvPicPr>
          <p:cNvPr descr="Logo&#10;&#10;Description automatically generated" id="1037" name="Google Shape;1037;g1c5bba16794_0_590"/>
          <p:cNvPicPr preferRelativeResize="0"/>
          <p:nvPr/>
        </p:nvPicPr>
        <p:blipFill rotWithShape="1">
          <a:blip r:embed="rId3">
            <a:alphaModFix/>
          </a:blip>
          <a:srcRect b="0" l="0" r="0" t="0"/>
          <a:stretch/>
        </p:blipFill>
        <p:spPr>
          <a:xfrm>
            <a:off x="7414200" y="4188000"/>
            <a:ext cx="1619100" cy="8095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g1c5bba16794_0_59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043" name="Google Shape;1043;g1c5bba16794_0_59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Provider Block</a:t>
            </a:r>
            <a:endParaRPr b="1" i="0" sz="1800" u="none" cap="none" strike="noStrike">
              <a:solidFill>
                <a:srgbClr val="0B5394"/>
              </a:solidFill>
              <a:latin typeface="Arial"/>
              <a:ea typeface="Arial"/>
              <a:cs typeface="Arial"/>
              <a:sym typeface="Arial"/>
            </a:endParaRPr>
          </a:p>
        </p:txBody>
      </p:sp>
      <p:cxnSp>
        <p:nvCxnSpPr>
          <p:cNvPr id="1044" name="Google Shape;1044;g1c5bba16794_0_59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045" name="Google Shape;1045;g1c5bba16794_0_598"/>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pic>
        <p:nvPicPr>
          <p:cNvPr id="1046" name="Google Shape;1046;g1c5bba16794_0_598"/>
          <p:cNvPicPr preferRelativeResize="0"/>
          <p:nvPr/>
        </p:nvPicPr>
        <p:blipFill rotWithShape="1">
          <a:blip r:embed="rId4">
            <a:alphaModFix/>
          </a:blip>
          <a:srcRect b="0" l="0" r="0" t="0"/>
          <a:stretch/>
        </p:blipFill>
        <p:spPr>
          <a:xfrm>
            <a:off x="556067" y="853876"/>
            <a:ext cx="8181308" cy="38939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g1c5bba16794_0_628"/>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052" name="Google Shape;1052;g1c5bba16794_0_628"/>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Provider Block</a:t>
            </a:r>
            <a:endParaRPr b="1" i="0" sz="1800" u="none" cap="none" strike="noStrike">
              <a:solidFill>
                <a:srgbClr val="0B5394"/>
              </a:solidFill>
              <a:latin typeface="Arial"/>
              <a:ea typeface="Arial"/>
              <a:cs typeface="Arial"/>
              <a:sym typeface="Arial"/>
            </a:endParaRPr>
          </a:p>
        </p:txBody>
      </p:sp>
      <p:cxnSp>
        <p:nvCxnSpPr>
          <p:cNvPr id="1053" name="Google Shape;1053;g1c5bba16794_0_628"/>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054" name="Google Shape;1054;g1c5bba16794_0_628"/>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055" name="Google Shape;1055;g1c5bba16794_0_628"/>
          <p:cNvSpPr txBox="1"/>
          <p:nvPr/>
        </p:nvSpPr>
        <p:spPr>
          <a:xfrm>
            <a:off x="169375" y="853875"/>
            <a:ext cx="4994700" cy="3694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20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Terraform relies on plugins called "providers" to interact with cloud providers, SaaS providers, and other APIs. Terraform configurations must declare which providers they require so that Terraform can install and use them.</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20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Providers are </a:t>
            </a:r>
            <a:r>
              <a:rPr b="1" i="0" lang="en" sz="1200" u="none" cap="none" strike="noStrike">
                <a:solidFill>
                  <a:srgbClr val="000000"/>
                </a:solidFill>
                <a:latin typeface="Times New Roman"/>
                <a:ea typeface="Times New Roman"/>
                <a:cs typeface="Times New Roman"/>
                <a:sym typeface="Times New Roman"/>
              </a:rPr>
              <a:t>HEART</a:t>
            </a:r>
            <a:r>
              <a:rPr b="0" i="0" lang="en" sz="1200" u="none" cap="none" strike="noStrike">
                <a:solidFill>
                  <a:srgbClr val="000000"/>
                </a:solidFill>
                <a:latin typeface="Times New Roman"/>
                <a:ea typeface="Times New Roman"/>
                <a:cs typeface="Times New Roman"/>
                <a:sym typeface="Times New Roman"/>
              </a:rPr>
              <a:t> of Terraform</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20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Without Providers, Terraform cannot manage any infrastructure.</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20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Providers are distributed separately from Terraform and each provider has its own release cycles and Version Numbers</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20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Terraform Registry is publicly available which contains many Terraform Providers for most major Infra Platforms</a:t>
            </a:r>
            <a:endParaRPr b="0" i="0" sz="1200" u="none" cap="none" strike="noStrike">
              <a:solidFill>
                <a:srgbClr val="000000"/>
              </a:solidFill>
              <a:latin typeface="Times New Roman"/>
              <a:ea typeface="Times New Roman"/>
              <a:cs typeface="Times New Roman"/>
              <a:sym typeface="Times New Roman"/>
            </a:endParaRPr>
          </a:p>
        </p:txBody>
      </p:sp>
      <p:pic>
        <p:nvPicPr>
          <p:cNvPr id="1056" name="Google Shape;1056;g1c5bba16794_0_628"/>
          <p:cNvPicPr preferRelativeResize="0"/>
          <p:nvPr/>
        </p:nvPicPr>
        <p:blipFill rotWithShape="1">
          <a:blip r:embed="rId4">
            <a:alphaModFix/>
          </a:blip>
          <a:srcRect b="0" l="0" r="0" t="0"/>
          <a:stretch/>
        </p:blipFill>
        <p:spPr>
          <a:xfrm>
            <a:off x="5286362" y="1027798"/>
            <a:ext cx="3340739" cy="831300"/>
          </a:xfrm>
          <a:prstGeom prst="rect">
            <a:avLst/>
          </a:prstGeom>
          <a:noFill/>
          <a:ln>
            <a:noFill/>
          </a:ln>
        </p:spPr>
      </p:pic>
      <p:sp>
        <p:nvSpPr>
          <p:cNvPr id="1057" name="Google Shape;1057;g1c5bba16794_0_628"/>
          <p:cNvSpPr txBox="1"/>
          <p:nvPr/>
        </p:nvSpPr>
        <p:spPr>
          <a:xfrm>
            <a:off x="5577200" y="2636125"/>
            <a:ext cx="2385300" cy="17856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Courier New"/>
                <a:ea typeface="Courier New"/>
                <a:cs typeface="Courier New"/>
                <a:sym typeface="Courier New"/>
              </a:rPr>
              <a:t>provider "aws" {</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Courier New"/>
                <a:ea typeface="Courier New"/>
                <a:cs typeface="Courier New"/>
                <a:sym typeface="Courier New"/>
              </a:rPr>
              <a:t>  region = "us-east-1"</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Courier New"/>
                <a:ea typeface="Courier New"/>
                <a:cs typeface="Courier New"/>
                <a:sym typeface="Courier New"/>
              </a:rPr>
              <a:t>}</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Courier New"/>
                <a:ea typeface="Courier New"/>
                <a:cs typeface="Courier New"/>
                <a:sym typeface="Courier New"/>
              </a:rPr>
              <a:t>provider "azurerm" {</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Courier New"/>
                <a:ea typeface="Courier New"/>
                <a:cs typeface="Courier New"/>
                <a:sym typeface="Courier New"/>
              </a:rPr>
              <a:t>  features {}</a:t>
            </a:r>
            <a:endParaRPr b="0" i="0" sz="13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g1c5bba16794_0_609"/>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063" name="Google Shape;1063;g1c5bba16794_0_609"/>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Definition Block</a:t>
            </a:r>
            <a:endParaRPr b="1" i="0" sz="1800" u="none" cap="none" strike="noStrike">
              <a:solidFill>
                <a:srgbClr val="0B5394"/>
              </a:solidFill>
              <a:latin typeface="Arial"/>
              <a:ea typeface="Arial"/>
              <a:cs typeface="Arial"/>
              <a:sym typeface="Arial"/>
            </a:endParaRPr>
          </a:p>
        </p:txBody>
      </p:sp>
      <p:cxnSp>
        <p:nvCxnSpPr>
          <p:cNvPr id="1064" name="Google Shape;1064;g1c5bba16794_0_609"/>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065" name="Google Shape;1065;g1c5bba16794_0_609"/>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066" name="Google Shape;1066;g1c5bba16794_0_609"/>
          <p:cNvSpPr txBox="1"/>
          <p:nvPr/>
        </p:nvSpPr>
        <p:spPr>
          <a:xfrm>
            <a:off x="7156175" y="1558650"/>
            <a:ext cx="1653600" cy="2339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000000"/>
                </a:solidFill>
                <a:latin typeface="Courier New"/>
                <a:ea typeface="Courier New"/>
                <a:cs typeface="Courier New"/>
                <a:sym typeface="Courier New"/>
              </a:rPr>
              <a:t>terraform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000000"/>
                </a:solidFill>
                <a:latin typeface="Courier New"/>
                <a:ea typeface="Courier New"/>
                <a:cs typeface="Courier New"/>
                <a:sym typeface="Courier New"/>
              </a:rPr>
              <a:t>  required_version = "&gt;= 1.0.0"</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000000"/>
                </a:solidFill>
                <a:latin typeface="Courier New"/>
                <a:ea typeface="Courier New"/>
                <a:cs typeface="Courier New"/>
                <a:sym typeface="Courier New"/>
              </a:rPr>
              <a:t>  required_providers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000000"/>
                </a:solidFill>
                <a:latin typeface="Courier New"/>
                <a:ea typeface="Courier New"/>
                <a:cs typeface="Courier New"/>
                <a:sym typeface="Courier New"/>
              </a:rPr>
              <a:t>    aws =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000000"/>
                </a:solidFill>
                <a:latin typeface="Courier New"/>
                <a:ea typeface="Courier New"/>
                <a:cs typeface="Courier New"/>
                <a:sym typeface="Courier New"/>
              </a:rPr>
              <a:t>      source  = "hashicorp/aws"</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000000"/>
                </a:solidFill>
                <a:latin typeface="Courier New"/>
                <a:ea typeface="Courier New"/>
                <a:cs typeface="Courier New"/>
                <a:sym typeface="Courier New"/>
              </a:rPr>
              <a:t>      version = "~&gt; 3.0"</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p:txBody>
      </p:sp>
      <p:sp>
        <p:nvSpPr>
          <p:cNvPr id="1067" name="Google Shape;1067;g1c5bba16794_0_609"/>
          <p:cNvSpPr txBox="1"/>
          <p:nvPr/>
        </p:nvSpPr>
        <p:spPr>
          <a:xfrm>
            <a:off x="3453800" y="124350"/>
            <a:ext cx="3478800" cy="48948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terraform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required_version = "&gt;= 1.0.0"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required_providers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aws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"hashicorp/aws"</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3.0"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google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"hashicorp/google"</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3.76.0"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null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"hashicorp/null"</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3.1.0"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azurerm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"hashicorp/azurerm"</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2.69.0"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helm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"hashicorp/helm"</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2.5"</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kubernetes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"hashicorp/kubernetes"</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2.11"</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http =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source = "hashicorp/http"</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"2.1.0"</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version = "~&gt; 2.1"</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Courier New"/>
                <a:ea typeface="Courier New"/>
                <a:cs typeface="Courier New"/>
                <a:sym typeface="Courier New"/>
              </a:rPr>
              <a:t>}</a:t>
            </a:r>
            <a:endParaRPr b="0" i="0" sz="900" u="none" cap="none" strike="noStrike">
              <a:solidFill>
                <a:srgbClr val="000000"/>
              </a:solidFill>
              <a:latin typeface="Arial"/>
              <a:ea typeface="Arial"/>
              <a:cs typeface="Arial"/>
              <a:sym typeface="Arial"/>
            </a:endParaRPr>
          </a:p>
        </p:txBody>
      </p:sp>
      <p:pic>
        <p:nvPicPr>
          <p:cNvPr id="1068" name="Google Shape;1068;g1c5bba16794_0_609"/>
          <p:cNvPicPr preferRelativeResize="0"/>
          <p:nvPr/>
        </p:nvPicPr>
        <p:blipFill rotWithShape="1">
          <a:blip r:embed="rId4">
            <a:alphaModFix/>
          </a:blip>
          <a:srcRect b="0" l="0" r="0" t="0"/>
          <a:stretch/>
        </p:blipFill>
        <p:spPr>
          <a:xfrm>
            <a:off x="287725" y="2979875"/>
            <a:ext cx="2942500" cy="1772450"/>
          </a:xfrm>
          <a:prstGeom prst="rect">
            <a:avLst/>
          </a:prstGeom>
          <a:noFill/>
          <a:ln cap="flat" cmpd="sng" w="9525">
            <a:solidFill>
              <a:srgbClr val="171717"/>
            </a:solidFill>
            <a:prstDash val="solid"/>
            <a:round/>
            <a:headEnd len="sm" w="sm" type="none"/>
            <a:tailEnd len="sm" w="sm" type="none"/>
          </a:ln>
        </p:spPr>
      </p:pic>
      <p:sp>
        <p:nvSpPr>
          <p:cNvPr id="1069" name="Google Shape;1069;g1c5bba16794_0_609"/>
          <p:cNvSpPr txBox="1"/>
          <p:nvPr/>
        </p:nvSpPr>
        <p:spPr>
          <a:xfrm>
            <a:off x="311725" y="772550"/>
            <a:ext cx="2581800" cy="1785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0" i="0" lang="en" sz="1200" u="none" cap="none" strike="noStrike">
                <a:solidFill>
                  <a:srgbClr val="000000"/>
                </a:solidFill>
                <a:latin typeface="Times New Roman"/>
                <a:ea typeface="Times New Roman"/>
                <a:cs typeface="Times New Roman"/>
                <a:sym typeface="Times New Roman"/>
              </a:rPr>
              <a:t>This block can be called in 3 ways. All means the same.</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Terraform Block</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Terraform Settings Block</a:t>
            </a:r>
            <a:endParaRPr b="0" i="0" sz="1200" u="none" cap="none" strike="noStrike">
              <a:solidFill>
                <a:srgbClr val="000000"/>
              </a:solidFill>
              <a:latin typeface="Times New Roman"/>
              <a:ea typeface="Times New Roman"/>
              <a:cs typeface="Times New Roman"/>
              <a:sym typeface="Times New Roman"/>
            </a:endParaRPr>
          </a:p>
          <a:p>
            <a:pPr indent="-304800" lvl="0" marL="457200" marR="0" rtl="0" algn="l">
              <a:lnSpc>
                <a:spcPct val="150000"/>
              </a:lnSpc>
              <a:spcBef>
                <a:spcPts val="0"/>
              </a:spcBef>
              <a:spcAft>
                <a:spcPts val="0"/>
              </a:spcAft>
              <a:buClr>
                <a:srgbClr val="000000"/>
              </a:buClr>
              <a:buSzPts val="1200"/>
              <a:buFont typeface="Times New Roman"/>
              <a:buChar char="-"/>
            </a:pPr>
            <a:r>
              <a:rPr b="0" i="0" lang="en" sz="1200" u="none" cap="none" strike="noStrike">
                <a:solidFill>
                  <a:srgbClr val="000000"/>
                </a:solidFill>
                <a:latin typeface="Times New Roman"/>
                <a:ea typeface="Times New Roman"/>
                <a:cs typeface="Times New Roman"/>
                <a:sym typeface="Times New Roman"/>
              </a:rPr>
              <a:t>Terraform Configuration Block</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g1c5bba16794_0_641"/>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075" name="Google Shape;1075;g1c5bba16794_0_641"/>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Module Block</a:t>
            </a:r>
            <a:endParaRPr b="1" i="0" sz="1800" u="none" cap="none" strike="noStrike">
              <a:solidFill>
                <a:srgbClr val="0B5394"/>
              </a:solidFill>
              <a:latin typeface="Arial"/>
              <a:ea typeface="Arial"/>
              <a:cs typeface="Arial"/>
              <a:sym typeface="Arial"/>
            </a:endParaRPr>
          </a:p>
        </p:txBody>
      </p:sp>
      <p:cxnSp>
        <p:nvCxnSpPr>
          <p:cNvPr id="1076" name="Google Shape;1076;g1c5bba16794_0_641"/>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077" name="Google Shape;1077;g1c5bba16794_0_641"/>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078" name="Google Shape;1078;g1c5bba16794_0_641"/>
          <p:cNvSpPr txBox="1"/>
          <p:nvPr/>
        </p:nvSpPr>
        <p:spPr>
          <a:xfrm>
            <a:off x="359175" y="853875"/>
            <a:ext cx="8217900" cy="3417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module "ec2_cluster"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source                 = "terraform-aws-modules/ec2-instance/aws"</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version                = "~&gt; 2.0"</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name                   = "my-modules-demo"</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instance_count         = 2</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ami                    = data.aws_ami.amzlinux.id</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instance_type          = "t2.micro"</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key_name               = "terraform-key"</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monitoring             = true</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vpc_security_group_ids = ["sg-08b25c5a5bf489ffa"]  # Get Default VPC Security Group ID and replace</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subnet_id              = "subnet-4ee95470" # Get one public subnet id from default vpc and replace</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user_data               = file("apache-install.sh")</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tags =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Terraform   = "true"</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Environment = "dev"</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g1c5bba16794_0_65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084" name="Google Shape;1084;g1c5bba16794_0_65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Backend </a:t>
            </a:r>
            <a:r>
              <a:rPr b="1" i="0" lang="en" sz="1800" u="none" cap="none" strike="noStrike">
                <a:solidFill>
                  <a:srgbClr val="0B5394"/>
                </a:solidFill>
                <a:latin typeface="Roboto"/>
                <a:ea typeface="Roboto"/>
                <a:cs typeface="Roboto"/>
                <a:sym typeface="Roboto"/>
              </a:rPr>
              <a:t>Block</a:t>
            </a:r>
            <a:endParaRPr b="1" i="0" sz="1800" u="none" cap="none" strike="noStrike">
              <a:solidFill>
                <a:srgbClr val="0B5394"/>
              </a:solidFill>
              <a:latin typeface="Arial"/>
              <a:ea typeface="Arial"/>
              <a:cs typeface="Arial"/>
              <a:sym typeface="Arial"/>
            </a:endParaRPr>
          </a:p>
        </p:txBody>
      </p:sp>
      <p:cxnSp>
        <p:nvCxnSpPr>
          <p:cNvPr id="1085" name="Google Shape;1085;g1c5bba16794_0_65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086" name="Google Shape;1086;g1c5bba16794_0_654"/>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087" name="Google Shape;1087;g1c5bba16794_0_654"/>
          <p:cNvSpPr txBox="1"/>
          <p:nvPr/>
        </p:nvSpPr>
        <p:spPr>
          <a:xfrm>
            <a:off x="1317925" y="1214800"/>
            <a:ext cx="5838000" cy="3109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terraform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backend "s3"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bucket         = "ektec-terraform-student-state"</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key            = "dev/dev-ec2/terraform.tfstate"</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region         = "us-east-1"</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dynamodb_table = "ektec-terraform-student-state-lock"</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terraform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backend "s3"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bucket = "del-terraform-state"</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key    = "aws-terraform/bamboo-agent/terraform.tfstate"</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region = "us-east-1"</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 dynamodb_table = "ektec-terraform-state-lock"</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sz="1000">
              <a:latin typeface="Courier New"/>
              <a:ea typeface="Courier New"/>
              <a:cs typeface="Courier New"/>
              <a:sym typeface="Courier New"/>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g1c5bba16794_0_664"/>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093" name="Google Shape;1093;g1c5bba16794_0_664"/>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data</a:t>
            </a:r>
            <a:r>
              <a:rPr b="1" i="0" lang="en" sz="1800" u="none" cap="none" strike="noStrike">
                <a:solidFill>
                  <a:srgbClr val="0B5394"/>
                </a:solidFill>
                <a:latin typeface="Roboto"/>
                <a:ea typeface="Roboto"/>
                <a:cs typeface="Roboto"/>
                <a:sym typeface="Roboto"/>
              </a:rPr>
              <a:t> Block</a:t>
            </a:r>
            <a:endParaRPr b="1" i="0" sz="1800" u="none" cap="none" strike="noStrike">
              <a:solidFill>
                <a:srgbClr val="0B5394"/>
              </a:solidFill>
              <a:latin typeface="Arial"/>
              <a:ea typeface="Arial"/>
              <a:cs typeface="Arial"/>
              <a:sym typeface="Arial"/>
            </a:endParaRPr>
          </a:p>
        </p:txBody>
      </p:sp>
      <p:cxnSp>
        <p:nvCxnSpPr>
          <p:cNvPr id="1094" name="Google Shape;1094;g1c5bba16794_0_664"/>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095" name="Google Shape;1095;g1c5bba16794_0_664"/>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096" name="Google Shape;1096;g1c5bba16794_0_664"/>
          <p:cNvSpPr txBox="1"/>
          <p:nvPr/>
        </p:nvSpPr>
        <p:spPr>
          <a:xfrm>
            <a:off x="359175" y="853875"/>
            <a:ext cx="2927700" cy="3879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data "aws_ami" "amzlinux"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most_recent = true</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owners      = ["amazon"]</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filter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name   = "name"</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values = ["amzn2-ami-hvm-*"]</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filter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name   = "root-device-type"</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values = ["ebs"]</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filter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name   = "virtualization-type"</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values = ["hvm"]</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filter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name   = "architecture"</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values = ["x86_64"]</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a:t>
            </a:r>
            <a:endParaRPr b="0" i="0" sz="1000" u="none" cap="none" strike="noStrike">
              <a:solidFill>
                <a:srgbClr val="000000"/>
              </a:solidFill>
              <a:latin typeface="Courier New"/>
              <a:ea typeface="Courier New"/>
              <a:cs typeface="Courier New"/>
              <a:sym typeface="Courier New"/>
            </a:endParaRPr>
          </a:p>
        </p:txBody>
      </p:sp>
      <p:sp>
        <p:nvSpPr>
          <p:cNvPr id="1097" name="Google Shape;1097;g1c5bba16794_0_664"/>
          <p:cNvSpPr txBox="1"/>
          <p:nvPr/>
        </p:nvSpPr>
        <p:spPr>
          <a:xfrm>
            <a:off x="3776900" y="1181000"/>
            <a:ext cx="4798200" cy="3417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module "ec2_cluster"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source                 = "terraform-aws-modules/ec2-instance/aws"</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version                = "~&gt; 2.0"</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name                   = "my-modules-demo"</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instance_count         = 2</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ami                    = data.aws_ami.amzlinux.id</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instance_type          = "t2.micro"</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key_name               = "terraform-key"</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monitoring             = true</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vpc_security_group_ids = ["sg-08b25c5a5bf489ffa"]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              = "subnet-4ee95470"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tags =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Terraform   = "true"</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Environment = "dev"</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Courier New"/>
              <a:ea typeface="Courier New"/>
              <a:cs typeface="Courier New"/>
              <a:sym typeface="Courier New"/>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g2088bfd18f8_0_2"/>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103" name="Google Shape;1103;g2088bfd18f8_0_2"/>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Module Block</a:t>
            </a:r>
            <a:endParaRPr b="1" i="0" sz="1800" u="none" cap="none" strike="noStrike">
              <a:solidFill>
                <a:srgbClr val="0B5394"/>
              </a:solidFill>
              <a:latin typeface="Arial"/>
              <a:ea typeface="Arial"/>
              <a:cs typeface="Arial"/>
              <a:sym typeface="Arial"/>
            </a:endParaRPr>
          </a:p>
        </p:txBody>
      </p:sp>
      <p:cxnSp>
        <p:nvCxnSpPr>
          <p:cNvPr id="1104" name="Google Shape;1104;g2088bfd18f8_0_2"/>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105" name="Google Shape;1105;g2088bfd18f8_0_2"/>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106" name="Google Shape;1106;g2088bfd18f8_0_2"/>
          <p:cNvSpPr txBox="1"/>
          <p:nvPr/>
        </p:nvSpPr>
        <p:spPr>
          <a:xfrm>
            <a:off x="359175" y="853875"/>
            <a:ext cx="2927700" cy="3879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data "aws_ami" "amzlinux"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most_recent = true</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owners      = ["amazon"]</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filter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name   = "name"</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values = ["amzn2-ami-hvm-*"]</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filter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name   = "root-device-type"</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values = ["ebs"]</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filter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name   = "virtualization-type"</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values = ["hvm"]</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filter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name   = "architecture"</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values = ["x86_64"]</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  }</a:t>
            </a:r>
            <a:endParaRPr b="0" i="0" sz="10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urier New"/>
                <a:ea typeface="Courier New"/>
                <a:cs typeface="Courier New"/>
                <a:sym typeface="Courier New"/>
              </a:rPr>
              <a:t>}</a:t>
            </a:r>
            <a:endParaRPr b="0" i="0" sz="1000" u="none" cap="none" strike="noStrike">
              <a:solidFill>
                <a:srgbClr val="000000"/>
              </a:solidFill>
              <a:latin typeface="Courier New"/>
              <a:ea typeface="Courier New"/>
              <a:cs typeface="Courier New"/>
              <a:sym typeface="Courier New"/>
            </a:endParaRPr>
          </a:p>
        </p:txBody>
      </p:sp>
      <p:sp>
        <p:nvSpPr>
          <p:cNvPr id="1107" name="Google Shape;1107;g2088bfd18f8_0_2"/>
          <p:cNvSpPr txBox="1"/>
          <p:nvPr/>
        </p:nvSpPr>
        <p:spPr>
          <a:xfrm>
            <a:off x="3776900" y="1181000"/>
            <a:ext cx="4798200" cy="3417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module "ec2_cluster"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source                 = "terraform-aws-modules/ec2-instance/aws"</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version                = "~&gt; 2.0"</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name                   = "my-modules-demo"</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instance_count         = 2</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ami                    = data.aws_ami.amzlinux.id</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instance_type          = "t2.micro"</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key_name               = "terraform-key"</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monitoring             = true</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vpc_security_group_ids = ["sg-08b25c5a5bf489ffa"]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              = "subnet-4ee95470"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tags =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Terraform   = "true"</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Environment = "dev"</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Courier New"/>
              <a:ea typeface="Courier New"/>
              <a:cs typeface="Courier New"/>
              <a:sym typeface="Courier New"/>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g2088bfd18f8_0_13"/>
          <p:cNvSpPr/>
          <p:nvPr/>
        </p:nvSpPr>
        <p:spPr>
          <a:xfrm>
            <a:off x="114289" y="95257"/>
            <a:ext cx="8915400" cy="4953000"/>
          </a:xfrm>
          <a:prstGeom prst="rect">
            <a:avLst/>
          </a:prstGeom>
          <a:noFill/>
          <a:ln cap="flat" cmpd="sng" w="9525">
            <a:solidFill>
              <a:srgbClr val="17171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50"/>
              <a:buFont typeface="Arial"/>
              <a:buNone/>
            </a:pPr>
            <a:r>
              <a:t/>
            </a:r>
            <a:endParaRPr b="0" i="0" sz="1050" u="none" cap="none" strike="noStrike">
              <a:solidFill>
                <a:schemeClr val="lt1"/>
              </a:solidFill>
              <a:latin typeface="Arial"/>
              <a:ea typeface="Arial"/>
              <a:cs typeface="Arial"/>
              <a:sym typeface="Arial"/>
            </a:endParaRPr>
          </a:p>
        </p:txBody>
      </p:sp>
      <p:sp>
        <p:nvSpPr>
          <p:cNvPr id="1113" name="Google Shape;1113;g2088bfd18f8_0_13"/>
          <p:cNvSpPr txBox="1"/>
          <p:nvPr/>
        </p:nvSpPr>
        <p:spPr>
          <a:xfrm>
            <a:off x="223596" y="202252"/>
            <a:ext cx="72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 sz="1800" u="none" cap="none" strike="noStrike">
                <a:solidFill>
                  <a:srgbClr val="0B5394"/>
                </a:solidFill>
                <a:latin typeface="Roboto"/>
                <a:ea typeface="Roboto"/>
                <a:cs typeface="Roboto"/>
                <a:sym typeface="Roboto"/>
              </a:rPr>
              <a:t>Terraform </a:t>
            </a:r>
            <a:r>
              <a:rPr b="1" lang="en" sz="1800">
                <a:solidFill>
                  <a:srgbClr val="0B5394"/>
                </a:solidFill>
                <a:latin typeface="Roboto"/>
                <a:ea typeface="Roboto"/>
                <a:cs typeface="Roboto"/>
                <a:sym typeface="Roboto"/>
              </a:rPr>
              <a:t>output</a:t>
            </a:r>
            <a:r>
              <a:rPr b="1" i="0" lang="en" sz="1800" u="none" cap="none" strike="noStrike">
                <a:solidFill>
                  <a:srgbClr val="0B5394"/>
                </a:solidFill>
                <a:latin typeface="Roboto"/>
                <a:ea typeface="Roboto"/>
                <a:cs typeface="Roboto"/>
                <a:sym typeface="Roboto"/>
              </a:rPr>
              <a:t> Block</a:t>
            </a:r>
            <a:endParaRPr b="1" i="0" sz="1800" u="none" cap="none" strike="noStrike">
              <a:solidFill>
                <a:srgbClr val="0B5394"/>
              </a:solidFill>
              <a:latin typeface="Arial"/>
              <a:ea typeface="Arial"/>
              <a:cs typeface="Arial"/>
              <a:sym typeface="Arial"/>
            </a:endParaRPr>
          </a:p>
        </p:txBody>
      </p:sp>
      <p:cxnSp>
        <p:nvCxnSpPr>
          <p:cNvPr id="1114" name="Google Shape;1114;g2088bfd18f8_0_13"/>
          <p:cNvCxnSpPr/>
          <p:nvPr/>
        </p:nvCxnSpPr>
        <p:spPr>
          <a:xfrm>
            <a:off x="331906" y="202241"/>
            <a:ext cx="525900" cy="0"/>
          </a:xfrm>
          <a:prstGeom prst="straightConnector1">
            <a:avLst/>
          </a:prstGeom>
          <a:noFill/>
          <a:ln cap="flat" cmpd="sng" w="28575">
            <a:solidFill>
              <a:srgbClr val="363636"/>
            </a:solidFill>
            <a:prstDash val="solid"/>
            <a:round/>
            <a:headEnd len="sm" w="sm" type="none"/>
            <a:tailEnd len="sm" w="sm" type="none"/>
          </a:ln>
        </p:spPr>
      </p:cxnSp>
      <p:pic>
        <p:nvPicPr>
          <p:cNvPr descr="Logo&#10;&#10;Description automatically generated" id="1115" name="Google Shape;1115;g2088bfd18f8_0_13"/>
          <p:cNvPicPr preferRelativeResize="0"/>
          <p:nvPr/>
        </p:nvPicPr>
        <p:blipFill rotWithShape="1">
          <a:blip r:embed="rId3">
            <a:alphaModFix/>
          </a:blip>
          <a:srcRect b="0" l="0" r="0" t="0"/>
          <a:stretch/>
        </p:blipFill>
        <p:spPr>
          <a:xfrm>
            <a:off x="7562775" y="135550"/>
            <a:ext cx="1436625" cy="718325"/>
          </a:xfrm>
          <a:prstGeom prst="rect">
            <a:avLst/>
          </a:prstGeom>
          <a:noFill/>
          <a:ln>
            <a:noFill/>
          </a:ln>
        </p:spPr>
      </p:pic>
      <p:sp>
        <p:nvSpPr>
          <p:cNvPr id="1116" name="Google Shape;1116;g2088bfd18f8_0_13"/>
          <p:cNvSpPr txBox="1"/>
          <p:nvPr/>
        </p:nvSpPr>
        <p:spPr>
          <a:xfrm>
            <a:off x="517075" y="2173575"/>
            <a:ext cx="2927700" cy="1569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bastion public</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output "bamboo_public_ip"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description = "List of IDs of instances"</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  value       = aws_instance.bamboo.public_ip</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sz="1000">
              <a:latin typeface="Courier New"/>
              <a:ea typeface="Courier New"/>
              <a:cs typeface="Courier New"/>
              <a:sym typeface="Courier New"/>
            </a:endParaRPr>
          </a:p>
        </p:txBody>
      </p:sp>
      <p:sp>
        <p:nvSpPr>
          <p:cNvPr id="1117" name="Google Shape;1117;g2088bfd18f8_0_13"/>
          <p:cNvSpPr txBox="1"/>
          <p:nvPr/>
        </p:nvSpPr>
        <p:spPr>
          <a:xfrm>
            <a:off x="3776900" y="1181000"/>
            <a:ext cx="4798200" cy="3417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Resource Block</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resource "aws_instance" "bamboo"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ami           = data.aws_ami.ubuntu.id</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instance_type = local.instance_type</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user_data     = file("${path.module}/bamboo-user-data/bamboo-user-data.sh")</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key_name      = "jenkins-key"</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subnet_id     = local.subnet_id_a</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tags = var.tags</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Resource Block</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resource "aws_eip" "bamboo_eip" {</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depends_on = [aws_instance.bamboo]</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instance   = aws_instance.bamboo.id</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vpc        = true</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  tags       = local.tags</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100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dk1"/>
              </a:solidFill>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